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6858000" cx="12192000"/>
  <p:notesSz cx="6858000" cy="9144000"/>
  <p:embeddedFontLst>
    <p:embeddedFont>
      <p:font typeface="Garamond"/>
      <p:regular r:id="rId48"/>
      <p:bold r:id="rId49"/>
      <p:italic r:id="rId50"/>
      <p:boldItalic r:id="rId51"/>
    </p:embeddedFont>
    <p:embeddedFont>
      <p:font typeface="Roboto Mono"/>
      <p:regular r:id="rId52"/>
      <p:bold r:id="rId53"/>
      <p:italic r:id="rId54"/>
      <p:boldItalic r:id="rId55"/>
    </p:embeddedFont>
    <p:embeddedFont>
      <p:font typeface="Helvetica Neue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BE8CF0-6423-411A-8A2C-ADF7A3E862C2}">
  <a:tblStyle styleId="{09BE8CF0-6423-411A-8A2C-ADF7A3E862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Garamond-regular.fntdata"/><Relationship Id="rId47" Type="http://schemas.openxmlformats.org/officeDocument/2006/relationships/slide" Target="slides/slide41.xml"/><Relationship Id="rId49" Type="http://schemas.openxmlformats.org/officeDocument/2006/relationships/font" Target="fonts/Garamon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aramond-boldItalic.fntdata"/><Relationship Id="rId50" Type="http://schemas.openxmlformats.org/officeDocument/2006/relationships/font" Target="fonts/Garamond-italic.fntdata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5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a09fb7807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a09fb7807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0a09fb7807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a09fb7807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a09fb7807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0a09fb7807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a09fb7807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a09fb7807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0a09fb7807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a09fb7807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a09fb7807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0a09fb7807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a09fb7807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a09fb7807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0a09fb7807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a09fb7807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a09fb7807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0a09fb7807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a09fb7807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a09fb7807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0a09fb7807_0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a09fb7807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a09fb7807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0a09fb7807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a09fb7807_0_7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a09fb7807_0_7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0a09fb7807_0_7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a09fb7807_0_7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a09fb7807_0_7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0a09fb7807_0_7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1389d9e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1389d9e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41389d9eb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a09fb7807_0_7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a09fb7807_0_7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10a09fb7807_0_7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a09fb7807_0_8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a09fb7807_0_8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0a09fb7807_0_8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a09fb7807_0_8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a09fb7807_0_8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0a09fb7807_0_8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0a09fb7807_0_8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0a09fb7807_0_8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10a09fb7807_0_8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a09fb7807_0_8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0a09fb7807_0_8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0a09fb7807_0_8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a09fb7807_0_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a09fb7807_0_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10a09fb7807_0_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a09fb7807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0a09fb7807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10a09fb7807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a09fb7807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a09fb7807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0a09fb7807_0_2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0a09fb7807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0a09fb7807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10a09fb7807_0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a09fb7807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a09fb7807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10a09fb7807_0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9f8cb9f53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9f8cb9f53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09f8cb9f53_0_3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a09fb7807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a09fb7807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10a09fb7807_0_3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0a09fb7807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0a09fb7807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10a09fb7807_0_3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0a09fb7807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0a09fb7807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0a09fb7807_0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a09fb7807_0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a09fb7807_0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10a09fb7807_0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a09fb7807_0_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0a09fb7807_0_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10a09fb7807_0_3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0a09fb7807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0a09fb7807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10a09fb7807_0_3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0a09fb7807_0_4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0a09fb7807_0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10a09fb7807_0_4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a09fb7807_0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0a09fb7807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10a09fb7807_0_4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0a09fb7807_0_4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0a09fb7807_0_4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10a09fb7807_0_4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0a09fb7807_0_4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0a09fb7807_0_4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10a09fb7807_0_4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a09fb780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a09fb780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0a09fb780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0a09fb7807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0a09fb7807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10a09fb7807_0_4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0a09fb7807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0a09fb7807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10a09fb7807_0_5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a09fb780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a09fb780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0a09fb780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a09fb7807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a09fb7807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0a09fb7807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a09fb7807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a09fb7807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0a09fb7807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a09fb7807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a09fb7807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0a09fb7807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a09fb7807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a09fb7807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0a09fb7807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36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9.jpg"/><Relationship Id="rId7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37.png"/><Relationship Id="rId5" Type="http://schemas.openxmlformats.org/officeDocument/2006/relationships/image" Target="../media/image3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34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9.jpg"/><Relationship Id="rId5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34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Relationship Id="rId4" Type="http://schemas.openxmlformats.org/officeDocument/2006/relationships/image" Target="../media/image34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44.png"/><Relationship Id="rId6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50.jpg"/><Relationship Id="rId5" Type="http://schemas.openxmlformats.org/officeDocument/2006/relationships/image" Target="../media/image4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22.jpg"/><Relationship Id="rId5" Type="http://schemas.openxmlformats.org/officeDocument/2006/relationships/image" Target="../media/image26.png"/><Relationship Id="rId6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26.png"/><Relationship Id="rId5" Type="http://schemas.openxmlformats.org/officeDocument/2006/relationships/image" Target="../media/image25.jpg"/><Relationship Id="rId6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2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22.jpg"/><Relationship Id="rId9" Type="http://schemas.openxmlformats.org/officeDocument/2006/relationships/image" Target="../media/image32.png"/><Relationship Id="rId5" Type="http://schemas.openxmlformats.org/officeDocument/2006/relationships/image" Target="../media/image25.jp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9.jpg"/><Relationship Id="rId7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9.jpg"/><Relationship Id="rId7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ctrTitle"/>
          </p:nvPr>
        </p:nvSpPr>
        <p:spPr>
          <a:xfrm>
            <a:off x="618900" y="2690400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5. Deductive reasoning</a:t>
            </a:r>
            <a:endParaRPr i="0" sz="3600" u="none" cap="none" strike="noStrike">
              <a:solidFill>
                <a:srgbClr val="D9C4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7760250" y="4025050"/>
            <a:ext cx="4375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John P.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CT5166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Asserting equality</a:t>
            </a:r>
            <a:endParaRPr/>
          </a:p>
        </p:txBody>
      </p:sp>
      <p:pic>
        <p:nvPicPr>
          <p:cNvPr descr="154px-Karleone-inside-1" id="362" name="Google Shape;3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0125" y="1251700"/>
            <a:ext cx="1482725" cy="179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2125" y="1250113"/>
            <a:ext cx="14827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3"/>
          <p:cNvSpPr txBox="1"/>
          <p:nvPr/>
        </p:nvSpPr>
        <p:spPr>
          <a:xfrm>
            <a:off x="8157038" y="3050338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ex:VitoYoung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23"/>
          <p:cNvCxnSpPr/>
          <p:nvPr/>
        </p:nvCxnSpPr>
        <p:spPr>
          <a:xfrm>
            <a:off x="5277313" y="1969250"/>
            <a:ext cx="28797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23"/>
          <p:cNvSpPr txBox="1"/>
          <p:nvPr/>
        </p:nvSpPr>
        <p:spPr>
          <a:xfrm>
            <a:off x="3577100" y="3050338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ex:VitoOld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3"/>
          <p:cNvSpPr/>
          <p:nvPr/>
        </p:nvSpPr>
        <p:spPr>
          <a:xfrm>
            <a:off x="5961525" y="1826375"/>
            <a:ext cx="1212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owl:sameAs</a:t>
            </a:r>
            <a:endParaRPr sz="1300"/>
          </a:p>
        </p:txBody>
      </p:sp>
      <p:cxnSp>
        <p:nvCxnSpPr>
          <p:cNvPr id="368" name="Google Shape;368;p23"/>
          <p:cNvCxnSpPr/>
          <p:nvPr/>
        </p:nvCxnSpPr>
        <p:spPr>
          <a:xfrm rot="10800000">
            <a:off x="5204313" y="2761413"/>
            <a:ext cx="2879700" cy="0"/>
          </a:xfrm>
          <a:prstGeom prst="straightConnector1">
            <a:avLst/>
          </a:prstGeom>
          <a:noFill/>
          <a:ln cap="flat" cmpd="sng" w="34925">
            <a:solidFill>
              <a:srgbClr val="1E467D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9" name="Google Shape;369;p23"/>
          <p:cNvSpPr/>
          <p:nvPr/>
        </p:nvSpPr>
        <p:spPr>
          <a:xfrm>
            <a:off x="5888500" y="2631238"/>
            <a:ext cx="1218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7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owl:sameAs</a:t>
            </a:r>
            <a:endParaRPr sz="1300"/>
          </a:p>
        </p:txBody>
      </p:sp>
      <p:sp>
        <p:nvSpPr>
          <p:cNvPr id="370" name="Google Shape;370;p23"/>
          <p:cNvSpPr txBox="1"/>
          <p:nvPr/>
        </p:nvSpPr>
        <p:spPr>
          <a:xfrm>
            <a:off x="5851988" y="3050338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Vito</a:t>
            </a:r>
            <a:endParaRPr sz="20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50" y="3913938"/>
            <a:ext cx="14827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3"/>
          <p:cNvSpPr txBox="1"/>
          <p:nvPr/>
        </p:nvSpPr>
        <p:spPr>
          <a:xfrm>
            <a:off x="9417513" y="571257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ex:Mary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8050" y="3915525"/>
            <a:ext cx="1482725" cy="179863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3"/>
          <p:cNvSpPr txBox="1"/>
          <p:nvPr/>
        </p:nvSpPr>
        <p:spPr>
          <a:xfrm>
            <a:off x="2216613" y="571416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ex:Vincent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Google Shape;375;p23"/>
          <p:cNvCxnSpPr>
            <a:stCxn id="366" idx="2"/>
          </p:cNvCxnSpPr>
          <p:nvPr/>
        </p:nvCxnSpPr>
        <p:spPr>
          <a:xfrm rot="5400000">
            <a:off x="3367400" y="3813088"/>
            <a:ext cx="1386000" cy="581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76" name="Google Shape;376;p23"/>
          <p:cNvCxnSpPr>
            <a:endCxn id="364" idx="2"/>
          </p:cNvCxnSpPr>
          <p:nvPr/>
        </p:nvCxnSpPr>
        <p:spPr>
          <a:xfrm flipH="1" rot="5400000">
            <a:off x="8508188" y="3833338"/>
            <a:ext cx="1403400" cy="558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77" name="Google Shape;377;p23"/>
          <p:cNvCxnSpPr>
            <a:stCxn id="370" idx="1"/>
          </p:cNvCxnSpPr>
          <p:nvPr/>
        </p:nvCxnSpPr>
        <p:spPr>
          <a:xfrm flipH="1">
            <a:off x="3789788" y="3230488"/>
            <a:ext cx="2062200" cy="1584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cxnSp>
        <p:nvCxnSpPr>
          <p:cNvPr id="378" name="Google Shape;378;p23"/>
          <p:cNvCxnSpPr>
            <a:endCxn id="370" idx="3"/>
          </p:cNvCxnSpPr>
          <p:nvPr/>
        </p:nvCxnSpPr>
        <p:spPr>
          <a:xfrm rot="10800000">
            <a:off x="7399688" y="3230488"/>
            <a:ext cx="2070000" cy="1582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379" name="Google Shape;379;p23"/>
          <p:cNvSpPr/>
          <p:nvPr/>
        </p:nvSpPr>
        <p:spPr>
          <a:xfrm>
            <a:off x="4634088" y="3710063"/>
            <a:ext cx="14619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:hasGrandson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3"/>
          <p:cNvSpPr/>
          <p:nvPr/>
        </p:nvSpPr>
        <p:spPr>
          <a:xfrm>
            <a:off x="6896563" y="3783763"/>
            <a:ext cx="19476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:granddaugtherOf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3"/>
          <p:cNvSpPr/>
          <p:nvPr/>
        </p:nvSpPr>
        <p:spPr>
          <a:xfrm>
            <a:off x="3945400" y="3986963"/>
            <a:ext cx="14556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:hasGrandson</a:t>
            </a:r>
            <a:endParaRPr sz="18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3"/>
          <p:cNvSpPr/>
          <p:nvPr/>
        </p:nvSpPr>
        <p:spPr>
          <a:xfrm>
            <a:off x="7399700" y="4158413"/>
            <a:ext cx="19494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:granddaugtherOf</a:t>
            </a:r>
            <a:endParaRPr sz="1800">
              <a:solidFill>
                <a:srgbClr val="A000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3"/>
          <p:cNvSpPr/>
          <p:nvPr/>
        </p:nvSpPr>
        <p:spPr>
          <a:xfrm>
            <a:off x="3421550" y="5422238"/>
            <a:ext cx="6408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ex:VitoOld </a:t>
            </a:r>
            <a:r>
              <a:rPr lang="en-IE" sz="1700" u="sng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owl:sameAs</a:t>
            </a:r>
            <a:r>
              <a:rPr lang="en-IE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ex:VitoYoung .</a:t>
            </a:r>
            <a:endParaRPr i="1" sz="17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23"/>
          <p:cNvSpPr/>
          <p:nvPr/>
        </p:nvSpPr>
        <p:spPr>
          <a:xfrm>
            <a:off x="584950" y="1643900"/>
            <a:ext cx="2440500" cy="16641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WARNING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Do not use owl:sameAs for classes and properties!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Asserting inequality</a:t>
            </a:r>
            <a:endParaRPr/>
          </a:p>
        </p:txBody>
      </p:sp>
      <p:pic>
        <p:nvPicPr>
          <p:cNvPr descr="154px-Karleone-inside-1" id="391" name="Google Shape;39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2550" y="1537888"/>
            <a:ext cx="889000" cy="107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7713" y="4015876"/>
            <a:ext cx="889000" cy="10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1925" y="4015876"/>
            <a:ext cx="889000" cy="10779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94" name="Google Shape;394;p24"/>
          <p:cNvSpPr txBox="1"/>
          <p:nvPr/>
        </p:nvSpPr>
        <p:spPr>
          <a:xfrm>
            <a:off x="5551575" y="2617388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ex:Vito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7100950" y="5093788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ex:Fredo</a:t>
            </a:r>
            <a:endParaRPr i="1"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8758325" y="5093788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ex:Michael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24"/>
          <p:cNvCxnSpPr/>
          <p:nvPr/>
        </p:nvCxnSpPr>
        <p:spPr>
          <a:xfrm>
            <a:off x="6145299" y="3447603"/>
            <a:ext cx="3237000" cy="568200"/>
          </a:xfrm>
          <a:prstGeom prst="bentConnector3">
            <a:avLst>
              <a:gd fmla="val 10012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98" name="Google Shape;398;p24"/>
          <p:cNvCxnSpPr>
            <a:endCxn id="393" idx="0"/>
          </p:cNvCxnSpPr>
          <p:nvPr/>
        </p:nvCxnSpPr>
        <p:spPr>
          <a:xfrm>
            <a:off x="6537525" y="3447676"/>
            <a:ext cx="1188900" cy="5682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descr="santino-sonny-corleone" id="399" name="Google Shape;39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1321" y="4024200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4"/>
          <p:cNvSpPr txBox="1"/>
          <p:nvPr/>
        </p:nvSpPr>
        <p:spPr>
          <a:xfrm>
            <a:off x="5529350" y="5093788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ex:Sonny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24"/>
          <p:cNvCxnSpPr>
            <a:endCxn id="399" idx="0"/>
          </p:cNvCxnSpPr>
          <p:nvPr/>
        </p:nvCxnSpPr>
        <p:spPr>
          <a:xfrm flipH="1" rot="-5400000">
            <a:off x="5573121" y="3451500"/>
            <a:ext cx="1144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402" name="Google Shape;40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2050" y="4015872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4"/>
          <p:cNvSpPr txBox="1"/>
          <p:nvPr/>
        </p:nvSpPr>
        <p:spPr>
          <a:xfrm>
            <a:off x="2815792" y="5093784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ex:Connie</a:t>
            </a:r>
            <a:endParaRPr sz="1500">
              <a:solidFill>
                <a:srgbClr val="A000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24"/>
          <p:cNvCxnSpPr>
            <a:endCxn id="402" idx="0"/>
          </p:cNvCxnSpPr>
          <p:nvPr/>
        </p:nvCxnSpPr>
        <p:spPr>
          <a:xfrm flipH="1">
            <a:off x="3446550" y="3451872"/>
            <a:ext cx="2627400" cy="5640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05" name="Google Shape;405;p24"/>
          <p:cNvSpPr/>
          <p:nvPr/>
        </p:nvSpPr>
        <p:spPr>
          <a:xfrm>
            <a:off x="5652654" y="3267494"/>
            <a:ext cx="10932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:hasChild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p24"/>
          <p:cNvCxnSpPr/>
          <p:nvPr/>
        </p:nvCxnSpPr>
        <p:spPr>
          <a:xfrm rot="10800000">
            <a:off x="6145821" y="5348259"/>
            <a:ext cx="0" cy="21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24"/>
          <p:cNvCxnSpPr/>
          <p:nvPr/>
        </p:nvCxnSpPr>
        <p:spPr>
          <a:xfrm rot="10800000">
            <a:off x="7712336" y="5348259"/>
            <a:ext cx="0" cy="21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24"/>
          <p:cNvSpPr/>
          <p:nvPr/>
        </p:nvSpPr>
        <p:spPr>
          <a:xfrm>
            <a:off x="3847362" y="5653679"/>
            <a:ext cx="1825800" cy="24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owl:differentFrom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4"/>
          <p:cNvCxnSpPr>
            <a:stCxn id="403" idx="2"/>
            <a:endCxn id="396" idx="2"/>
          </p:cNvCxnSpPr>
          <p:nvPr/>
        </p:nvCxnSpPr>
        <p:spPr>
          <a:xfrm flipH="1" rot="-5400000">
            <a:off x="6380392" y="2384784"/>
            <a:ext cx="600" cy="5942400"/>
          </a:xfrm>
          <a:prstGeom prst="bentConnector3">
            <a:avLst>
              <a:gd fmla="val 3968815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Inconsistency</a:t>
            </a:r>
            <a:endParaRPr/>
          </a:p>
        </p:txBody>
      </p:sp>
      <p:pic>
        <p:nvPicPr>
          <p:cNvPr descr="154px-Karleone-inside-1" id="416" name="Google Shape;41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438" y="2158625"/>
            <a:ext cx="1482725" cy="179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9875" y="2157038"/>
            <a:ext cx="14827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5"/>
          <p:cNvSpPr txBox="1"/>
          <p:nvPr/>
        </p:nvSpPr>
        <p:spPr>
          <a:xfrm>
            <a:off x="7564788" y="395726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ex:VitoYoung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5"/>
          <p:cNvSpPr txBox="1"/>
          <p:nvPr/>
        </p:nvSpPr>
        <p:spPr>
          <a:xfrm>
            <a:off x="3079413" y="395726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ex:VitoOld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25"/>
          <p:cNvCxnSpPr/>
          <p:nvPr/>
        </p:nvCxnSpPr>
        <p:spPr>
          <a:xfrm>
            <a:off x="4685063" y="2819025"/>
            <a:ext cx="28797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25"/>
          <p:cNvSpPr/>
          <p:nvPr/>
        </p:nvSpPr>
        <p:spPr>
          <a:xfrm>
            <a:off x="5369261" y="2676150"/>
            <a:ext cx="13338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owl:sameAs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Google Shape;422;p25"/>
          <p:cNvCxnSpPr/>
          <p:nvPr/>
        </p:nvCxnSpPr>
        <p:spPr>
          <a:xfrm>
            <a:off x="4685063" y="3571500"/>
            <a:ext cx="28797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25"/>
          <p:cNvSpPr/>
          <p:nvPr/>
        </p:nvSpPr>
        <p:spPr>
          <a:xfrm>
            <a:off x="5031825" y="3428625"/>
            <a:ext cx="20712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owl:differentFrom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4931" y="4929602"/>
            <a:ext cx="3232622" cy="1326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Equivalent Properties</a:t>
            </a:r>
            <a:endParaRPr/>
          </a:p>
        </p:txBody>
      </p:sp>
      <p:pic>
        <p:nvPicPr>
          <p:cNvPr descr="154px-Karleone-inside-1" id="431" name="Google Shape;4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938" y="1664538"/>
            <a:ext cx="1482725" cy="179863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6"/>
          <p:cNvSpPr txBox="1"/>
          <p:nvPr/>
        </p:nvSpPr>
        <p:spPr>
          <a:xfrm>
            <a:off x="1574425" y="346476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ex:Vito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6563" y="1664538"/>
            <a:ext cx="14827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6"/>
          <p:cNvSpPr txBox="1"/>
          <p:nvPr/>
        </p:nvSpPr>
        <p:spPr>
          <a:xfrm>
            <a:off x="8445125" y="346317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ex:Mary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1850" y="1664538"/>
            <a:ext cx="1482725" cy="179863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6"/>
          <p:cNvSpPr txBox="1"/>
          <p:nvPr/>
        </p:nvSpPr>
        <p:spPr>
          <a:xfrm>
            <a:off x="5066925" y="346317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ex:Michael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26"/>
          <p:cNvCxnSpPr/>
          <p:nvPr/>
        </p:nvCxnSpPr>
        <p:spPr>
          <a:xfrm>
            <a:off x="3157163" y="2672600"/>
            <a:ext cx="18732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26"/>
          <p:cNvSpPr/>
          <p:nvPr/>
        </p:nvSpPr>
        <p:spPr>
          <a:xfrm>
            <a:off x="3574675" y="2528138"/>
            <a:ext cx="1096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:parentOf</a:t>
            </a:r>
            <a:endParaRPr/>
          </a:p>
        </p:txBody>
      </p:sp>
      <p:cxnSp>
        <p:nvCxnSpPr>
          <p:cNvPr id="439" name="Google Shape;439;p26"/>
          <p:cNvCxnSpPr/>
          <p:nvPr/>
        </p:nvCxnSpPr>
        <p:spPr>
          <a:xfrm>
            <a:off x="6613150" y="2672600"/>
            <a:ext cx="18732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26"/>
          <p:cNvSpPr/>
          <p:nvPr/>
        </p:nvSpPr>
        <p:spPr>
          <a:xfrm>
            <a:off x="7017963" y="2528138"/>
            <a:ext cx="10932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:hasChild</a:t>
            </a:r>
            <a:endParaRPr/>
          </a:p>
        </p:txBody>
      </p:sp>
      <p:cxnSp>
        <p:nvCxnSpPr>
          <p:cNvPr id="441" name="Google Shape;441;p26"/>
          <p:cNvCxnSpPr/>
          <p:nvPr/>
        </p:nvCxnSpPr>
        <p:spPr>
          <a:xfrm>
            <a:off x="3158750" y="3104400"/>
            <a:ext cx="1873200" cy="0"/>
          </a:xfrm>
          <a:prstGeom prst="straightConnector1">
            <a:avLst/>
          </a:prstGeom>
          <a:noFill/>
          <a:ln cap="flat" cmpd="sng" w="34925">
            <a:solidFill>
              <a:srgbClr val="1E467D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42" name="Google Shape;442;p26"/>
          <p:cNvSpPr/>
          <p:nvPr/>
        </p:nvSpPr>
        <p:spPr>
          <a:xfrm>
            <a:off x="3563563" y="2959938"/>
            <a:ext cx="1096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:hasChild</a:t>
            </a:r>
            <a:endParaRPr/>
          </a:p>
        </p:txBody>
      </p:sp>
      <p:cxnSp>
        <p:nvCxnSpPr>
          <p:cNvPr id="443" name="Google Shape;443;p26"/>
          <p:cNvCxnSpPr/>
          <p:nvPr/>
        </p:nvCxnSpPr>
        <p:spPr>
          <a:xfrm>
            <a:off x="6641725" y="3104400"/>
            <a:ext cx="1873200" cy="0"/>
          </a:xfrm>
          <a:prstGeom prst="straightConnector1">
            <a:avLst/>
          </a:prstGeom>
          <a:noFill/>
          <a:ln cap="flat" cmpd="sng" w="34925">
            <a:solidFill>
              <a:srgbClr val="1E467D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44" name="Google Shape;444;p26"/>
          <p:cNvSpPr/>
          <p:nvPr/>
        </p:nvSpPr>
        <p:spPr>
          <a:xfrm>
            <a:off x="7046538" y="2959938"/>
            <a:ext cx="1095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:parentOf</a:t>
            </a:r>
            <a:endParaRPr/>
          </a:p>
        </p:txBody>
      </p:sp>
      <p:sp>
        <p:nvSpPr>
          <p:cNvPr id="445" name="Google Shape;445;p26"/>
          <p:cNvSpPr/>
          <p:nvPr/>
        </p:nvSpPr>
        <p:spPr>
          <a:xfrm>
            <a:off x="2653800" y="4225925"/>
            <a:ext cx="73455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ex:Vito </a:t>
            </a:r>
            <a:r>
              <a:rPr lang="en-IE" sz="2000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:parentOf</a:t>
            </a:r>
            <a:r>
              <a:rPr lang="en-IE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ex:Michael 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ex:Michael </a:t>
            </a:r>
            <a:r>
              <a:rPr lang="en-IE" sz="2000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:hasChild</a:t>
            </a:r>
            <a:r>
              <a:rPr lang="en-IE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ex:Mary 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:parentOf</a:t>
            </a:r>
            <a:r>
              <a:rPr lang="en-IE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E" sz="20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owl:equivalentProperty</a:t>
            </a:r>
            <a:r>
              <a:rPr lang="en-IE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E" sz="2000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:hasChild</a:t>
            </a:r>
            <a:r>
              <a:rPr lang="en-IE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⇒  </a:t>
            </a:r>
            <a:r>
              <a:rPr i="1" lang="en-IE" sz="2000">
                <a:solidFill>
                  <a:srgbClr val="1E467D"/>
                </a:solidFill>
                <a:latin typeface="Calibri"/>
                <a:ea typeface="Calibri"/>
                <a:cs typeface="Calibri"/>
                <a:sym typeface="Calibri"/>
              </a:rPr>
              <a:t>ex:Vito :hasChild ex:Michael 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⇒  </a:t>
            </a:r>
            <a:r>
              <a:rPr i="1" lang="en-IE" sz="2000">
                <a:solidFill>
                  <a:srgbClr val="1E467D"/>
                </a:solidFill>
                <a:latin typeface="Calibri"/>
                <a:ea typeface="Calibri"/>
                <a:cs typeface="Calibri"/>
                <a:sym typeface="Calibri"/>
              </a:rPr>
              <a:t>ex:Michael :parentOf ex:Mary 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6"/>
          <p:cNvSpPr/>
          <p:nvPr/>
        </p:nvSpPr>
        <p:spPr>
          <a:xfrm>
            <a:off x="8159000" y="5062825"/>
            <a:ext cx="3358500" cy="162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owl:disjointPropertyWith asserts properties are never equivalent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Inverse properties</a:t>
            </a:r>
            <a:endParaRPr/>
          </a:p>
        </p:txBody>
      </p:sp>
      <p:pic>
        <p:nvPicPr>
          <p:cNvPr id="453" name="Google Shape;4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2613" y="1276788"/>
            <a:ext cx="1482725" cy="1798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ntino-sonny-corleone" id="454" name="Google Shape;45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7900" y="1276788"/>
            <a:ext cx="1482725" cy="1798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51f4db3db2de1e" id="455" name="Google Shape;45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9050" y="1276788"/>
            <a:ext cx="1482725" cy="179863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7"/>
          <p:cNvSpPr/>
          <p:nvPr/>
        </p:nvSpPr>
        <p:spPr>
          <a:xfrm>
            <a:off x="3974013" y="4168938"/>
            <a:ext cx="60483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ex:Carmela </a:t>
            </a: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:parentOf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ex:Sonny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ex:Vincent </a:t>
            </a: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:childOf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ex:Sonny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:parentOf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owl:inverseOf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:childOf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ex:Sonny :parentOf ex:Vincent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ex:Sonny :childOf ex:Carmela .</a:t>
            </a:r>
            <a:endParaRPr/>
          </a:p>
        </p:txBody>
      </p:sp>
      <p:sp>
        <p:nvSpPr>
          <p:cNvPr id="457" name="Google Shape;457;p27"/>
          <p:cNvSpPr txBox="1"/>
          <p:nvPr/>
        </p:nvSpPr>
        <p:spPr>
          <a:xfrm>
            <a:off x="9161175" y="307542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ex:Vincent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7"/>
          <p:cNvSpPr txBox="1"/>
          <p:nvPr/>
        </p:nvSpPr>
        <p:spPr>
          <a:xfrm>
            <a:off x="5782975" y="307542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ex:Sonny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" name="Google Shape;459;p27"/>
          <p:cNvCxnSpPr/>
          <p:nvPr/>
        </p:nvCxnSpPr>
        <p:spPr>
          <a:xfrm>
            <a:off x="3873213" y="2284850"/>
            <a:ext cx="18732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p27"/>
          <p:cNvSpPr/>
          <p:nvPr/>
        </p:nvSpPr>
        <p:spPr>
          <a:xfrm>
            <a:off x="4290725" y="2140388"/>
            <a:ext cx="1096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:parentOf</a:t>
            </a:r>
            <a:endParaRPr/>
          </a:p>
        </p:txBody>
      </p:sp>
      <p:cxnSp>
        <p:nvCxnSpPr>
          <p:cNvPr id="461" name="Google Shape;461;p27"/>
          <p:cNvCxnSpPr/>
          <p:nvPr/>
        </p:nvCxnSpPr>
        <p:spPr>
          <a:xfrm>
            <a:off x="7329200" y="2284850"/>
            <a:ext cx="18732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62" name="Google Shape;462;p27"/>
          <p:cNvSpPr/>
          <p:nvPr/>
        </p:nvSpPr>
        <p:spPr>
          <a:xfrm>
            <a:off x="7911813" y="2140388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:childOf</a:t>
            </a:r>
            <a:endParaRPr/>
          </a:p>
        </p:txBody>
      </p:sp>
      <p:cxnSp>
        <p:nvCxnSpPr>
          <p:cNvPr id="463" name="Google Shape;463;p27"/>
          <p:cNvCxnSpPr/>
          <p:nvPr/>
        </p:nvCxnSpPr>
        <p:spPr>
          <a:xfrm>
            <a:off x="7357775" y="2716650"/>
            <a:ext cx="1873200" cy="0"/>
          </a:xfrm>
          <a:prstGeom prst="straightConnector1">
            <a:avLst/>
          </a:prstGeom>
          <a:noFill/>
          <a:ln cap="flat" cmpd="sng" w="34925">
            <a:solidFill>
              <a:srgbClr val="1E467D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64" name="Google Shape;464;p27"/>
          <p:cNvSpPr/>
          <p:nvPr/>
        </p:nvSpPr>
        <p:spPr>
          <a:xfrm>
            <a:off x="7762588" y="2572188"/>
            <a:ext cx="1095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:parentOf</a:t>
            </a:r>
            <a:endParaRPr/>
          </a:p>
        </p:txBody>
      </p:sp>
      <p:sp>
        <p:nvSpPr>
          <p:cNvPr id="465" name="Google Shape;465;p27"/>
          <p:cNvSpPr txBox="1"/>
          <p:nvPr/>
        </p:nvSpPr>
        <p:spPr>
          <a:xfrm>
            <a:off x="2246025" y="307701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ex:Carmela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27"/>
          <p:cNvCxnSpPr/>
          <p:nvPr/>
        </p:nvCxnSpPr>
        <p:spPr>
          <a:xfrm>
            <a:off x="3801775" y="2716650"/>
            <a:ext cx="1873200" cy="0"/>
          </a:xfrm>
          <a:prstGeom prst="straightConnector1">
            <a:avLst/>
          </a:prstGeom>
          <a:noFill/>
          <a:ln cap="flat" cmpd="sng" w="38100">
            <a:solidFill>
              <a:srgbClr val="1E467D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467" name="Google Shape;467;p27"/>
          <p:cNvSpPr/>
          <p:nvPr/>
        </p:nvSpPr>
        <p:spPr>
          <a:xfrm>
            <a:off x="4384388" y="2572188"/>
            <a:ext cx="9714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:childOf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Symmetric Properties</a:t>
            </a:r>
            <a:endParaRPr/>
          </a:p>
        </p:txBody>
      </p:sp>
      <p:pic>
        <p:nvPicPr>
          <p:cNvPr id="474" name="Google Shape;4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913" y="1398700"/>
            <a:ext cx="1482725" cy="179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963" y="1400288"/>
            <a:ext cx="1482725" cy="1798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28"/>
          <p:cNvCxnSpPr/>
          <p:nvPr/>
        </p:nvCxnSpPr>
        <p:spPr>
          <a:xfrm>
            <a:off x="4209263" y="2106725"/>
            <a:ext cx="31686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28"/>
          <p:cNvSpPr txBox="1"/>
          <p:nvPr/>
        </p:nvSpPr>
        <p:spPr>
          <a:xfrm>
            <a:off x="2653513" y="319892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ex:Connie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8"/>
          <p:cNvSpPr/>
          <p:nvPr/>
        </p:nvSpPr>
        <p:spPr>
          <a:xfrm>
            <a:off x="5433225" y="1974963"/>
            <a:ext cx="9714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:sibling</a:t>
            </a:r>
            <a:endParaRPr/>
          </a:p>
        </p:txBody>
      </p:sp>
      <p:sp>
        <p:nvSpPr>
          <p:cNvPr id="479" name="Google Shape;479;p28"/>
          <p:cNvSpPr/>
          <p:nvPr/>
        </p:nvSpPr>
        <p:spPr>
          <a:xfrm>
            <a:off x="2913863" y="4351450"/>
            <a:ext cx="66246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ex:Connie </a:t>
            </a: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:sibling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ex:Fredo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:sibling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rdf:type </a:t>
            </a:r>
            <a:r>
              <a:rPr lang="en-IE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owl:SymmetricProperty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ex:Fredo :sibling ex:Connie .</a:t>
            </a:r>
            <a:endParaRPr/>
          </a:p>
        </p:txBody>
      </p:sp>
      <p:cxnSp>
        <p:nvCxnSpPr>
          <p:cNvPr id="480" name="Google Shape;480;p28"/>
          <p:cNvCxnSpPr/>
          <p:nvPr/>
        </p:nvCxnSpPr>
        <p:spPr>
          <a:xfrm rot="10800000">
            <a:off x="4209400" y="2911588"/>
            <a:ext cx="3132000" cy="0"/>
          </a:xfrm>
          <a:prstGeom prst="straightConnector1">
            <a:avLst/>
          </a:prstGeom>
          <a:noFill/>
          <a:ln cap="flat" cmpd="sng" w="34925">
            <a:solidFill>
              <a:srgbClr val="1E467D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81" name="Google Shape;481;p28"/>
          <p:cNvSpPr/>
          <p:nvPr/>
        </p:nvSpPr>
        <p:spPr>
          <a:xfrm>
            <a:off x="5433225" y="2779825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:sibling</a:t>
            </a:r>
            <a:endParaRPr/>
          </a:p>
        </p:txBody>
      </p:sp>
      <p:sp>
        <p:nvSpPr>
          <p:cNvPr id="482" name="Google Shape;482;p28"/>
          <p:cNvSpPr txBox="1"/>
          <p:nvPr/>
        </p:nvSpPr>
        <p:spPr>
          <a:xfrm>
            <a:off x="7342988" y="3197338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ex:Fredo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8"/>
          <p:cNvSpPr/>
          <p:nvPr/>
        </p:nvSpPr>
        <p:spPr>
          <a:xfrm>
            <a:off x="8269950" y="5163675"/>
            <a:ext cx="3398700" cy="141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Functions can also be ‘asymetric’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Transitive Properties</a:t>
            </a:r>
            <a:endParaRPr/>
          </a:p>
        </p:txBody>
      </p:sp>
      <p:pic>
        <p:nvPicPr>
          <p:cNvPr descr="ce51f4db3db2de1e" id="490" name="Google Shape;4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8200" y="1397838"/>
            <a:ext cx="1482725" cy="179863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9"/>
          <p:cNvSpPr txBox="1"/>
          <p:nvPr/>
        </p:nvSpPr>
        <p:spPr>
          <a:xfrm>
            <a:off x="2145175" y="319806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ex:Carmela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9"/>
          <p:cNvSpPr/>
          <p:nvPr/>
        </p:nvSpPr>
        <p:spPr>
          <a:xfrm>
            <a:off x="3053225" y="4641100"/>
            <a:ext cx="72723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ex:Carmela </a:t>
            </a: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:ancestorOf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ex:Michael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ex:Michael </a:t>
            </a: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:ancestorOf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ex:Mary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:ancestorOf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rdf:type </a:t>
            </a:r>
            <a:r>
              <a:rPr lang="en-IE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owl:TransitiveProperty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ex:Carmela :ancestorOf ex:Mary .</a:t>
            </a:r>
            <a:endParaRPr/>
          </a:p>
        </p:txBody>
      </p:sp>
      <p:pic>
        <p:nvPicPr>
          <p:cNvPr id="493" name="Google Shape;49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1763" y="1397838"/>
            <a:ext cx="14827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9"/>
          <p:cNvSpPr txBox="1"/>
          <p:nvPr/>
        </p:nvSpPr>
        <p:spPr>
          <a:xfrm>
            <a:off x="9060325" y="319647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ex:Mary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7050" y="1397838"/>
            <a:ext cx="1482725" cy="179863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9"/>
          <p:cNvSpPr txBox="1"/>
          <p:nvPr/>
        </p:nvSpPr>
        <p:spPr>
          <a:xfrm>
            <a:off x="5682125" y="319647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ex:Michael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7" name="Google Shape;497;p29"/>
          <p:cNvCxnSpPr/>
          <p:nvPr/>
        </p:nvCxnSpPr>
        <p:spPr>
          <a:xfrm>
            <a:off x="3772363" y="2405900"/>
            <a:ext cx="18732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29"/>
          <p:cNvSpPr/>
          <p:nvPr/>
        </p:nvSpPr>
        <p:spPr>
          <a:xfrm>
            <a:off x="4061288" y="2261438"/>
            <a:ext cx="13368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:ancestorOf</a:t>
            </a:r>
            <a:endParaRPr/>
          </a:p>
        </p:txBody>
      </p:sp>
      <p:cxnSp>
        <p:nvCxnSpPr>
          <p:cNvPr id="499" name="Google Shape;499;p29"/>
          <p:cNvCxnSpPr/>
          <p:nvPr/>
        </p:nvCxnSpPr>
        <p:spPr>
          <a:xfrm>
            <a:off x="7228350" y="2405900"/>
            <a:ext cx="18732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p29"/>
          <p:cNvSpPr/>
          <p:nvPr/>
        </p:nvSpPr>
        <p:spPr>
          <a:xfrm>
            <a:off x="7517275" y="2261438"/>
            <a:ext cx="13368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:ancestorOf</a:t>
            </a:r>
            <a:endParaRPr/>
          </a:p>
        </p:txBody>
      </p:sp>
      <p:cxnSp>
        <p:nvCxnSpPr>
          <p:cNvPr id="501" name="Google Shape;501;p29"/>
          <p:cNvCxnSpPr>
            <a:endCxn id="494" idx="2"/>
          </p:cNvCxnSpPr>
          <p:nvPr/>
        </p:nvCxnSpPr>
        <p:spPr>
          <a:xfrm flipH="1" rot="10800000">
            <a:off x="2963575" y="3556775"/>
            <a:ext cx="6870600" cy="1500"/>
          </a:xfrm>
          <a:prstGeom prst="bentConnector2">
            <a:avLst/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502" name="Google Shape;502;p29"/>
          <p:cNvSpPr/>
          <p:nvPr/>
        </p:nvSpPr>
        <p:spPr>
          <a:xfrm>
            <a:off x="5790075" y="3931488"/>
            <a:ext cx="13368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:ancestorOf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0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509" name="Google Shape;509;p30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inference rules can be used for equivalent, inverse, symmetric &amp; transitive properties?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Reasoning</a:t>
            </a:r>
            <a:endParaRPr/>
          </a:p>
        </p:txBody>
      </p:sp>
      <p:sp>
        <p:nvSpPr>
          <p:cNvPr id="516" name="Google Shape;516;p3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Interpretations</a:t>
            </a:r>
            <a:endParaRPr/>
          </a:p>
        </p:txBody>
      </p:sp>
      <p:sp>
        <p:nvSpPr>
          <p:cNvPr id="523" name="Google Shape;523;p32"/>
          <p:cNvSpPr/>
          <p:nvPr/>
        </p:nvSpPr>
        <p:spPr>
          <a:xfrm>
            <a:off x="2120963" y="2121575"/>
            <a:ext cx="2679900" cy="66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2"/>
          <p:cNvSpPr/>
          <p:nvPr/>
        </p:nvSpPr>
        <p:spPr>
          <a:xfrm>
            <a:off x="7391238" y="2121575"/>
            <a:ext cx="2679900" cy="66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p32"/>
          <p:cNvCxnSpPr>
            <a:stCxn id="523" idx="6"/>
            <a:endCxn id="524" idx="2"/>
          </p:cNvCxnSpPr>
          <p:nvPr/>
        </p:nvCxnSpPr>
        <p:spPr>
          <a:xfrm>
            <a:off x="4800863" y="2451875"/>
            <a:ext cx="2590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32"/>
          <p:cNvSpPr/>
          <p:nvPr/>
        </p:nvSpPr>
        <p:spPr>
          <a:xfrm>
            <a:off x="2120900" y="4618925"/>
            <a:ext cx="2679900" cy="66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2"/>
          <p:cNvSpPr/>
          <p:nvPr/>
        </p:nvSpPr>
        <p:spPr>
          <a:xfrm>
            <a:off x="7391175" y="4618925"/>
            <a:ext cx="2679900" cy="66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8" name="Google Shape;528;p32"/>
          <p:cNvCxnSpPr>
            <a:stCxn id="526" idx="6"/>
            <a:endCxn id="527" idx="2"/>
          </p:cNvCxnSpPr>
          <p:nvPr/>
        </p:nvCxnSpPr>
        <p:spPr>
          <a:xfrm>
            <a:off x="4800800" y="4949225"/>
            <a:ext cx="2590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29" name="Google Shape;529;p32"/>
          <p:cNvSpPr/>
          <p:nvPr/>
        </p:nvSpPr>
        <p:spPr>
          <a:xfrm>
            <a:off x="4308350" y="3212925"/>
            <a:ext cx="3471000" cy="1062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2"/>
          <p:cNvSpPr txBox="1"/>
          <p:nvPr/>
        </p:nvSpPr>
        <p:spPr>
          <a:xfrm>
            <a:off x="5229050" y="4502825"/>
            <a:ext cx="162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2"/>
          <p:cNvSpPr txBox="1"/>
          <p:nvPr/>
        </p:nvSpPr>
        <p:spPr>
          <a:xfrm>
            <a:off x="5229050" y="2005475"/>
            <a:ext cx="162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2"/>
          <p:cNvSpPr/>
          <p:nvPr/>
        </p:nvSpPr>
        <p:spPr>
          <a:xfrm>
            <a:off x="269000" y="1981775"/>
            <a:ext cx="1423800" cy="8004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Knowledge Graph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2"/>
          <p:cNvSpPr/>
          <p:nvPr/>
        </p:nvSpPr>
        <p:spPr>
          <a:xfrm>
            <a:off x="309725" y="4549025"/>
            <a:ext cx="1423800" cy="8004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Real </a:t>
            </a:r>
            <a:br>
              <a:rPr lang="en-IE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World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Course structure</a:t>
            </a:r>
            <a:endParaRPr/>
          </a:p>
        </p:txBody>
      </p:sp>
      <p:graphicFrame>
        <p:nvGraphicFramePr>
          <p:cNvPr id="245" name="Google Shape;245;p15"/>
          <p:cNvGraphicFramePr/>
          <p:nvPr/>
        </p:nvGraphicFramePr>
        <p:xfrm>
          <a:off x="952500" y="20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{09BE8CF0-6423-411A-8A2C-ADF7A3E862C2}</a:tableStyleId>
              </a:tblPr>
              <a:tblGrid>
                <a:gridCol w="1100200"/>
                <a:gridCol w="4043300"/>
                <a:gridCol w="1146475"/>
                <a:gridCol w="399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9th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Introduction to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21st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>
                          <a:solidFill>
                            <a:schemeClr val="dk1"/>
                          </a:solidFill>
                        </a:rPr>
                        <a:t>Inductive reasoning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16th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Models for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28th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Creation (no lab on Monday)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23rd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Querying and Serialization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4th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Alignment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30th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Schemas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11th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Publishing and Linked Open Data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7th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/>
                        <a:t>Deductive reasoning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18th Nov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Linguistic Linked Open Data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14th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/>
                        <a:t>No Lecture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25th Nov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Enterprise Knowledge Graphs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Interpretations</a:t>
            </a: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3289625" y="4618925"/>
            <a:ext cx="2679900" cy="66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Galway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3"/>
          <p:cNvSpPr/>
          <p:nvPr/>
        </p:nvSpPr>
        <p:spPr>
          <a:xfrm>
            <a:off x="8559900" y="4618925"/>
            <a:ext cx="2679900" cy="66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p33"/>
          <p:cNvCxnSpPr>
            <a:stCxn id="540" idx="6"/>
            <a:endCxn id="541" idx="2"/>
          </p:cNvCxnSpPr>
          <p:nvPr/>
        </p:nvCxnSpPr>
        <p:spPr>
          <a:xfrm>
            <a:off x="5969525" y="4949225"/>
            <a:ext cx="2590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43" name="Google Shape;543;p33"/>
          <p:cNvSpPr/>
          <p:nvPr/>
        </p:nvSpPr>
        <p:spPr>
          <a:xfrm>
            <a:off x="5477075" y="3212925"/>
            <a:ext cx="3471000" cy="1062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3"/>
          <p:cNvSpPr txBox="1"/>
          <p:nvPr/>
        </p:nvSpPr>
        <p:spPr>
          <a:xfrm>
            <a:off x="6397775" y="4502825"/>
            <a:ext cx="162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3"/>
          <p:cNvSpPr/>
          <p:nvPr/>
        </p:nvSpPr>
        <p:spPr>
          <a:xfrm>
            <a:off x="1437725" y="1981775"/>
            <a:ext cx="1423800" cy="8004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Knowledge Graph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3"/>
          <p:cNvSpPr/>
          <p:nvPr/>
        </p:nvSpPr>
        <p:spPr>
          <a:xfrm>
            <a:off x="1478450" y="4549025"/>
            <a:ext cx="1423800" cy="8004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Real </a:t>
            </a:r>
            <a:br>
              <a:rPr lang="en-IE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World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3"/>
          <p:cNvSpPr/>
          <p:nvPr/>
        </p:nvSpPr>
        <p:spPr>
          <a:xfrm>
            <a:off x="4506575" y="1860600"/>
            <a:ext cx="446400" cy="44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6096000" y="1190225"/>
            <a:ext cx="446400" cy="44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3"/>
          <p:cNvSpPr/>
          <p:nvPr/>
        </p:nvSpPr>
        <p:spPr>
          <a:xfrm>
            <a:off x="6165875" y="2539225"/>
            <a:ext cx="446400" cy="44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3"/>
          <p:cNvSpPr/>
          <p:nvPr/>
        </p:nvSpPr>
        <p:spPr>
          <a:xfrm>
            <a:off x="7580975" y="1925100"/>
            <a:ext cx="446400" cy="44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3"/>
          <p:cNvSpPr/>
          <p:nvPr/>
        </p:nvSpPr>
        <p:spPr>
          <a:xfrm>
            <a:off x="9350850" y="1095775"/>
            <a:ext cx="446400" cy="44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3"/>
          <p:cNvSpPr/>
          <p:nvPr/>
        </p:nvSpPr>
        <p:spPr>
          <a:xfrm>
            <a:off x="9085775" y="2539225"/>
            <a:ext cx="446400" cy="44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3" name="Google Shape;553;p33"/>
          <p:cNvCxnSpPr>
            <a:stCxn id="547" idx="7"/>
            <a:endCxn id="548" idx="2"/>
          </p:cNvCxnSpPr>
          <p:nvPr/>
        </p:nvCxnSpPr>
        <p:spPr>
          <a:xfrm flipH="1" rot="10800000">
            <a:off x="4887601" y="1413574"/>
            <a:ext cx="1208400" cy="51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33"/>
          <p:cNvCxnSpPr>
            <a:stCxn id="547" idx="6"/>
            <a:endCxn id="549" idx="1"/>
          </p:cNvCxnSpPr>
          <p:nvPr/>
        </p:nvCxnSpPr>
        <p:spPr>
          <a:xfrm>
            <a:off x="4952975" y="2083800"/>
            <a:ext cx="1278300" cy="5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33"/>
          <p:cNvCxnSpPr>
            <a:stCxn id="548" idx="6"/>
            <a:endCxn id="550" idx="1"/>
          </p:cNvCxnSpPr>
          <p:nvPr/>
        </p:nvCxnSpPr>
        <p:spPr>
          <a:xfrm>
            <a:off x="6542400" y="1413425"/>
            <a:ext cx="1104000" cy="57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33"/>
          <p:cNvCxnSpPr>
            <a:stCxn id="550" idx="7"/>
            <a:endCxn id="551" idx="2"/>
          </p:cNvCxnSpPr>
          <p:nvPr/>
        </p:nvCxnSpPr>
        <p:spPr>
          <a:xfrm flipH="1" rot="10800000">
            <a:off x="7962001" y="1319074"/>
            <a:ext cx="1388700" cy="67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33"/>
          <p:cNvCxnSpPr>
            <a:stCxn id="552" idx="1"/>
            <a:endCxn id="550" idx="6"/>
          </p:cNvCxnSpPr>
          <p:nvPr/>
        </p:nvCxnSpPr>
        <p:spPr>
          <a:xfrm rot="10800000">
            <a:off x="8027349" y="2148299"/>
            <a:ext cx="1123800" cy="45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33"/>
          <p:cNvCxnSpPr>
            <a:stCxn id="550" idx="3"/>
            <a:endCxn id="549" idx="6"/>
          </p:cNvCxnSpPr>
          <p:nvPr/>
        </p:nvCxnSpPr>
        <p:spPr>
          <a:xfrm flipH="1">
            <a:off x="6612249" y="2306126"/>
            <a:ext cx="1034100" cy="45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33"/>
          <p:cNvSpPr/>
          <p:nvPr/>
        </p:nvSpPr>
        <p:spPr>
          <a:xfrm>
            <a:off x="7386300" y="279625"/>
            <a:ext cx="4805700" cy="2589900"/>
          </a:xfrm>
          <a:prstGeom prst="roundRect">
            <a:avLst>
              <a:gd fmla="val 16667" name="adj"/>
            </a:avLst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Could this interpretation be consistent with a knowledge graph?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Not under the closed world assumption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Under the open world assumption, possibly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There are many interpretations of a KG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Entailment</a:t>
            </a:r>
            <a:endParaRPr/>
          </a:p>
        </p:txBody>
      </p:sp>
      <p:sp>
        <p:nvSpPr>
          <p:cNvPr id="566" name="Google Shape;566;p3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An </a:t>
            </a:r>
            <a:r>
              <a:rPr b="1" lang="en-IE"/>
              <a:t>model</a:t>
            </a:r>
            <a:r>
              <a:rPr lang="en-IE"/>
              <a:t> is a graph that interprets another graph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If all models of G</a:t>
            </a:r>
            <a:r>
              <a:rPr baseline="-25000" lang="en-IE"/>
              <a:t>1</a:t>
            </a:r>
            <a:r>
              <a:rPr lang="en-IE"/>
              <a:t> are also a model of G</a:t>
            </a:r>
            <a:r>
              <a:rPr baseline="-25000" lang="en-IE"/>
              <a:t>2</a:t>
            </a:r>
            <a:r>
              <a:rPr lang="en-IE"/>
              <a:t>, then we say that G</a:t>
            </a:r>
            <a:r>
              <a:rPr baseline="-25000" lang="en-IE"/>
              <a:t>1</a:t>
            </a:r>
            <a:r>
              <a:rPr lang="en-IE"/>
              <a:t> </a:t>
            </a:r>
            <a:r>
              <a:rPr b="1" lang="en-IE"/>
              <a:t>entails</a:t>
            </a:r>
            <a:r>
              <a:rPr lang="en-IE"/>
              <a:t> G</a:t>
            </a:r>
            <a:r>
              <a:rPr baseline="-25000" lang="en-IE"/>
              <a:t>2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Entailment in general is not </a:t>
            </a:r>
            <a:r>
              <a:rPr lang="en-IE"/>
              <a:t>decidable for first-order logic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Materialization</a:t>
            </a:r>
            <a:endParaRPr/>
          </a:p>
        </p:txBody>
      </p:sp>
      <p:sp>
        <p:nvSpPr>
          <p:cNvPr id="573" name="Google Shape;573;p35"/>
          <p:cNvSpPr/>
          <p:nvPr/>
        </p:nvSpPr>
        <p:spPr>
          <a:xfrm>
            <a:off x="1681549" y="2768400"/>
            <a:ext cx="2413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Tuam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5"/>
          <p:cNvSpPr/>
          <p:nvPr/>
        </p:nvSpPr>
        <p:spPr>
          <a:xfrm>
            <a:off x="5274624" y="2135425"/>
            <a:ext cx="2413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Co. Galway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5"/>
          <p:cNvSpPr/>
          <p:nvPr/>
        </p:nvSpPr>
        <p:spPr>
          <a:xfrm>
            <a:off x="8437624" y="2839475"/>
            <a:ext cx="2413500" cy="48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Ireland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6" name="Google Shape;576;p35"/>
          <p:cNvCxnSpPr>
            <a:stCxn id="573" idx="7"/>
            <a:endCxn id="574" idx="2"/>
          </p:cNvCxnSpPr>
          <p:nvPr/>
        </p:nvCxnSpPr>
        <p:spPr>
          <a:xfrm flipH="1" rot="10800000">
            <a:off x="3741600" y="2378085"/>
            <a:ext cx="1533000" cy="46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35"/>
          <p:cNvCxnSpPr>
            <a:stCxn id="574" idx="6"/>
            <a:endCxn id="575" idx="1"/>
          </p:cNvCxnSpPr>
          <p:nvPr/>
        </p:nvCxnSpPr>
        <p:spPr>
          <a:xfrm>
            <a:off x="7688124" y="2378125"/>
            <a:ext cx="1102800" cy="53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35"/>
          <p:cNvSpPr txBox="1"/>
          <p:nvPr/>
        </p:nvSpPr>
        <p:spPr>
          <a:xfrm>
            <a:off x="3468725" y="2178025"/>
            <a:ext cx="12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locatedIn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5"/>
          <p:cNvSpPr txBox="1"/>
          <p:nvPr/>
        </p:nvSpPr>
        <p:spPr>
          <a:xfrm>
            <a:off x="8015475" y="2178025"/>
            <a:ext cx="12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locatedIn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5"/>
          <p:cNvSpPr/>
          <p:nvPr/>
        </p:nvSpPr>
        <p:spPr>
          <a:xfrm>
            <a:off x="908425" y="3870800"/>
            <a:ext cx="4366200" cy="6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locatedIn a TransitiveProperty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35"/>
          <p:cNvCxnSpPr>
            <a:stCxn id="573" idx="6"/>
            <a:endCxn id="575" idx="2"/>
          </p:cNvCxnSpPr>
          <p:nvPr/>
        </p:nvCxnSpPr>
        <p:spPr>
          <a:xfrm>
            <a:off x="4095049" y="3011100"/>
            <a:ext cx="4342500" cy="7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582" name="Google Shape;582;p35"/>
          <p:cNvSpPr txBox="1"/>
          <p:nvPr/>
        </p:nvSpPr>
        <p:spPr>
          <a:xfrm>
            <a:off x="5549975" y="3134500"/>
            <a:ext cx="12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locatedIn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5"/>
          <p:cNvSpPr/>
          <p:nvPr/>
        </p:nvSpPr>
        <p:spPr>
          <a:xfrm>
            <a:off x="6395200" y="3954925"/>
            <a:ext cx="4958700" cy="27489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Materialization adds new triples to the graph as needed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Very inefficient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Infinite number of new triples can be inferred in some schemes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Query Rewriting</a:t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1187400" y="1972775"/>
            <a:ext cx="5329200" cy="747900"/>
          </a:xfrm>
          <a:prstGeom prst="wedgeRoundRectCallout">
            <a:avLst>
              <a:gd fmla="val -54035" name="adj1"/>
              <a:gd fmla="val 9001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Is Tuam in Ireland?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6"/>
          <p:cNvSpPr/>
          <p:nvPr/>
        </p:nvSpPr>
        <p:spPr>
          <a:xfrm>
            <a:off x="4808525" y="3244350"/>
            <a:ext cx="5329200" cy="1003200"/>
          </a:xfrm>
          <a:prstGeom prst="wedgeRoundRectCallout">
            <a:avLst>
              <a:gd fmla="val 54161" name="adj1"/>
              <a:gd fmla="val 10284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Is Tuam </a:t>
            </a:r>
            <a:r>
              <a:rPr lang="en-IE" sz="23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located in a place that is located in</a:t>
            </a: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 Ireland?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6"/>
          <p:cNvSpPr/>
          <p:nvPr/>
        </p:nvSpPr>
        <p:spPr>
          <a:xfrm>
            <a:off x="411375" y="3842725"/>
            <a:ext cx="4179300" cy="18045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Doesn’t need everything to be materialized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Still very hard to implement efficiently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Description logics</a:t>
            </a:r>
            <a:endParaRPr/>
          </a:p>
        </p:txBody>
      </p:sp>
      <p:sp>
        <p:nvSpPr>
          <p:cNvPr id="599" name="Google Shape;599;p3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Subset of first-order logic that allows for decidable reasoning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Models classes with a Terminology Box or </a:t>
            </a:r>
            <a:r>
              <a:rPr b="1" lang="en-IE"/>
              <a:t>T-Box</a:t>
            </a:r>
            <a:endParaRPr b="1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Models properties with a Relation Box or </a:t>
            </a:r>
            <a:r>
              <a:rPr b="1" lang="en-IE"/>
              <a:t>R-Box</a:t>
            </a:r>
            <a:endParaRPr b="1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Models individuals with an </a:t>
            </a:r>
            <a:r>
              <a:rPr lang="en-IE"/>
              <a:t>Assertional</a:t>
            </a:r>
            <a:r>
              <a:rPr lang="en-IE"/>
              <a:t> Box or </a:t>
            </a:r>
            <a:r>
              <a:rPr b="1" lang="en-IE"/>
              <a:t>A-Box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OWL is closely modelled on description logics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8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Advanced OWL Features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Property Chains (OWL 2.0)</a:t>
            </a:r>
            <a:endParaRPr/>
          </a:p>
        </p:txBody>
      </p:sp>
      <p:pic>
        <p:nvPicPr>
          <p:cNvPr descr="santino-sonny-corleone" id="612" name="Google Shape;6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0013" y="1367588"/>
            <a:ext cx="1482725" cy="1798637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9"/>
          <p:cNvSpPr txBox="1"/>
          <p:nvPr/>
        </p:nvSpPr>
        <p:spPr>
          <a:xfrm>
            <a:off x="1739850" y="316622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ex:Sonny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9"/>
          <p:cNvSpPr/>
          <p:nvPr/>
        </p:nvSpPr>
        <p:spPr>
          <a:xfrm>
            <a:off x="1595388" y="4610849"/>
            <a:ext cx="90012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ex:Sonny </a:t>
            </a:r>
            <a:r>
              <a:rPr lang="en-IE" sz="20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:brotherOf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ex:Michael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ex:Michael </a:t>
            </a:r>
            <a:r>
              <a:rPr lang="en-IE" sz="20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:fatherOf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ex:Mary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:uncleOf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owl:propertyChainAxiom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IE" sz="20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:brotherOf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20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:fatherOf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⇒ 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ex:Sonny :uncleOf ex:Mary .</a:t>
            </a:r>
            <a:endParaRPr/>
          </a:p>
        </p:txBody>
      </p:sp>
      <p:pic>
        <p:nvPicPr>
          <p:cNvPr id="615" name="Google Shape;61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1988" y="1367588"/>
            <a:ext cx="14827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9"/>
          <p:cNvSpPr txBox="1"/>
          <p:nvPr/>
        </p:nvSpPr>
        <p:spPr>
          <a:xfrm>
            <a:off x="8610550" y="316622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ex:Mary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7275" y="1367588"/>
            <a:ext cx="1482725" cy="179863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9"/>
          <p:cNvSpPr txBox="1"/>
          <p:nvPr/>
        </p:nvSpPr>
        <p:spPr>
          <a:xfrm>
            <a:off x="5232350" y="316622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ex:Michael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9" name="Google Shape;619;p39"/>
          <p:cNvCxnSpPr/>
          <p:nvPr/>
        </p:nvCxnSpPr>
        <p:spPr>
          <a:xfrm>
            <a:off x="3322588" y="2375650"/>
            <a:ext cx="18732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39"/>
          <p:cNvSpPr/>
          <p:nvPr/>
        </p:nvSpPr>
        <p:spPr>
          <a:xfrm>
            <a:off x="3611513" y="2231188"/>
            <a:ext cx="1218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:brotherOf</a:t>
            </a:r>
            <a:endParaRPr/>
          </a:p>
        </p:txBody>
      </p:sp>
      <p:cxnSp>
        <p:nvCxnSpPr>
          <p:cNvPr id="621" name="Google Shape;621;p39"/>
          <p:cNvCxnSpPr/>
          <p:nvPr/>
        </p:nvCxnSpPr>
        <p:spPr>
          <a:xfrm>
            <a:off x="6778575" y="2375650"/>
            <a:ext cx="18732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39"/>
          <p:cNvSpPr/>
          <p:nvPr/>
        </p:nvSpPr>
        <p:spPr>
          <a:xfrm>
            <a:off x="7259588" y="2231188"/>
            <a:ext cx="1096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:fatherOf</a:t>
            </a:r>
            <a:endParaRPr/>
          </a:p>
        </p:txBody>
      </p:sp>
      <p:cxnSp>
        <p:nvCxnSpPr>
          <p:cNvPr id="623" name="Google Shape;623;p39"/>
          <p:cNvCxnSpPr>
            <a:stCxn id="613" idx="2"/>
            <a:endCxn id="616" idx="2"/>
          </p:cNvCxnSpPr>
          <p:nvPr/>
        </p:nvCxnSpPr>
        <p:spPr>
          <a:xfrm flipH="1" rot="-5400000">
            <a:off x="5948700" y="91525"/>
            <a:ext cx="600" cy="6870600"/>
          </a:xfrm>
          <a:prstGeom prst="bentConnector3">
            <a:avLst>
              <a:gd fmla="val 39687500" name="adj1"/>
            </a:avLst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624" name="Google Shape;624;p39"/>
          <p:cNvSpPr/>
          <p:nvPr/>
        </p:nvSpPr>
        <p:spPr>
          <a:xfrm>
            <a:off x="5340300" y="3901238"/>
            <a:ext cx="9714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:uncleOf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Reflexive Properties</a:t>
            </a:r>
            <a:endParaRPr/>
          </a:p>
        </p:txBody>
      </p:sp>
      <p:pic>
        <p:nvPicPr>
          <p:cNvPr id="631" name="Google Shape;6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125" y="1368425"/>
            <a:ext cx="1482725" cy="179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0850" y="1370013"/>
            <a:ext cx="1482725" cy="179863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0"/>
          <p:cNvSpPr txBox="1"/>
          <p:nvPr/>
        </p:nvSpPr>
        <p:spPr>
          <a:xfrm>
            <a:off x="4436400" y="3168650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ex:Connie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0"/>
          <p:cNvSpPr/>
          <p:nvPr/>
        </p:nvSpPr>
        <p:spPr>
          <a:xfrm>
            <a:off x="3393413" y="4321175"/>
            <a:ext cx="66246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:similarTo 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rdf:type </a:t>
            </a:r>
            <a:r>
              <a:rPr lang="en-IE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owl:ReflexiveProperty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ex:Connie :similarTo ex:Connie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ex:Freddie :similarTo ex:Freddie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IE" sz="2000">
                <a:solidFill>
                  <a:srgbClr val="1E467D"/>
                </a:solidFill>
                <a:latin typeface="Calibri"/>
                <a:ea typeface="Calibri"/>
                <a:cs typeface="Calibri"/>
                <a:sym typeface="Calibri"/>
              </a:rPr>
              <a:t>everything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 :similarTo </a:t>
            </a:r>
            <a:r>
              <a:rPr i="1" lang="en-IE" sz="2000">
                <a:solidFill>
                  <a:srgbClr val="1E467D"/>
                </a:solidFill>
                <a:latin typeface="Calibri"/>
                <a:ea typeface="Calibri"/>
                <a:cs typeface="Calibri"/>
                <a:sym typeface="Calibri"/>
              </a:rPr>
              <a:t>itself)</a:t>
            </a:r>
            <a:endParaRPr i="1" sz="20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0"/>
          <p:cNvSpPr txBox="1"/>
          <p:nvPr/>
        </p:nvSpPr>
        <p:spPr>
          <a:xfrm>
            <a:off x="6646200" y="316706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ex:Fredo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Google Shape;636;p40"/>
          <p:cNvCxnSpPr/>
          <p:nvPr/>
        </p:nvCxnSpPr>
        <p:spPr>
          <a:xfrm flipH="1" rot="-5400000">
            <a:off x="7609437" y="2730383"/>
            <a:ext cx="1078800" cy="30300"/>
          </a:xfrm>
          <a:prstGeom prst="bentConnector4">
            <a:avLst>
              <a:gd fmla="val -103" name="adj1"/>
              <a:gd fmla="val 4502416" name="adj2"/>
            </a:avLst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637" name="Google Shape;637;p40"/>
          <p:cNvSpPr/>
          <p:nvPr/>
        </p:nvSpPr>
        <p:spPr>
          <a:xfrm>
            <a:off x="8738524" y="2471560"/>
            <a:ext cx="1215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:similarTo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0"/>
          <p:cNvCxnSpPr/>
          <p:nvPr/>
        </p:nvCxnSpPr>
        <p:spPr>
          <a:xfrm flipH="1" rot="-5400000">
            <a:off x="3926437" y="2730382"/>
            <a:ext cx="1078800" cy="30300"/>
          </a:xfrm>
          <a:prstGeom prst="bentConnector4">
            <a:avLst>
              <a:gd fmla="val -103" name="adj1"/>
              <a:gd fmla="val -5046515" name="adj2"/>
            </a:avLst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639" name="Google Shape;639;p40"/>
          <p:cNvSpPr/>
          <p:nvPr/>
        </p:nvSpPr>
        <p:spPr>
          <a:xfrm>
            <a:off x="2306924" y="2471560"/>
            <a:ext cx="1215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:similarTo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0"/>
          <p:cNvSpPr/>
          <p:nvPr/>
        </p:nvSpPr>
        <p:spPr>
          <a:xfrm>
            <a:off x="8269950" y="5163675"/>
            <a:ext cx="3398700" cy="141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600">
                <a:latin typeface="Calibri"/>
                <a:ea typeface="Calibri"/>
                <a:cs typeface="Calibri"/>
                <a:sym typeface="Calibri"/>
              </a:rPr>
              <a:t>Functions can also be ‘irreflexive’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Functional Property</a:t>
            </a:r>
            <a:endParaRPr/>
          </a:p>
        </p:txBody>
      </p:sp>
      <p:pic>
        <p:nvPicPr>
          <p:cNvPr descr="154px-Karleone-inside-1" id="647" name="Google Shape;64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6191" y="2995124"/>
            <a:ext cx="1222766" cy="1495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8809" y="778536"/>
            <a:ext cx="1222766" cy="149708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1"/>
          <p:cNvSpPr txBox="1"/>
          <p:nvPr/>
        </p:nvSpPr>
        <p:spPr>
          <a:xfrm>
            <a:off x="10498699" y="2216216"/>
            <a:ext cx="1276200" cy="299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ex:VitoYoung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1"/>
          <p:cNvSpPr txBox="1"/>
          <p:nvPr/>
        </p:nvSpPr>
        <p:spPr>
          <a:xfrm>
            <a:off x="10496081" y="2216216"/>
            <a:ext cx="1276200" cy="299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ex:Vito</a:t>
            </a:r>
            <a:endParaRPr sz="20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1"/>
          <p:cNvSpPr txBox="1"/>
          <p:nvPr/>
        </p:nvSpPr>
        <p:spPr>
          <a:xfrm>
            <a:off x="10496081" y="4490893"/>
            <a:ext cx="1276200" cy="299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ex:VitoOld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1"/>
          <p:cNvSpPr/>
          <p:nvPr/>
        </p:nvSpPr>
        <p:spPr>
          <a:xfrm>
            <a:off x="6096000" y="4912417"/>
            <a:ext cx="58794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ex:Fredo </a:t>
            </a:r>
            <a:r>
              <a:rPr lang="en-IE" sz="20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:hasFather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ex:VitoOld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ex:Fredo </a:t>
            </a:r>
            <a:r>
              <a:rPr lang="en-IE" sz="20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:hasFather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ex:VitoYoung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:hasFather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rdf:type </a:t>
            </a:r>
            <a:r>
              <a:rPr lang="en-IE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owl:FunctionalProperty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ex:VitoOld owl:sameAs ex:VitoYoung .</a:t>
            </a:r>
            <a:endParaRPr/>
          </a:p>
        </p:txBody>
      </p:sp>
      <p:pic>
        <p:nvPicPr>
          <p:cNvPr id="653" name="Google Shape;65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3590" y="720448"/>
            <a:ext cx="1222766" cy="1495768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1"/>
          <p:cNvSpPr txBox="1"/>
          <p:nvPr/>
        </p:nvSpPr>
        <p:spPr>
          <a:xfrm>
            <a:off x="6014788" y="2216216"/>
            <a:ext cx="1276200" cy="299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ex:Fredo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41"/>
          <p:cNvCxnSpPr/>
          <p:nvPr/>
        </p:nvCxnSpPr>
        <p:spPr>
          <a:xfrm>
            <a:off x="7266355" y="1468992"/>
            <a:ext cx="3259800" cy="22749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656" name="Google Shape;656;p41"/>
          <p:cNvCxnSpPr/>
          <p:nvPr/>
        </p:nvCxnSpPr>
        <p:spPr>
          <a:xfrm>
            <a:off x="7266355" y="1468992"/>
            <a:ext cx="3262500" cy="582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657" name="Google Shape;657;p41"/>
          <p:cNvSpPr/>
          <p:nvPr/>
        </p:nvSpPr>
        <p:spPr>
          <a:xfrm>
            <a:off x="8390925" y="1377900"/>
            <a:ext cx="1222800" cy="2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:hasFather</a:t>
            </a:r>
            <a:endParaRPr/>
          </a:p>
        </p:txBody>
      </p:sp>
      <p:sp>
        <p:nvSpPr>
          <p:cNvPr id="658" name="Google Shape;658;p41"/>
          <p:cNvSpPr txBox="1"/>
          <p:nvPr/>
        </p:nvSpPr>
        <p:spPr>
          <a:xfrm>
            <a:off x="937925" y="1744750"/>
            <a:ext cx="45888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Cardinality of property. At most one subject.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Can also be inverse functional (at most one object).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Equivalent Classes</a:t>
            </a:r>
            <a:endParaRPr/>
          </a:p>
        </p:txBody>
      </p:sp>
      <p:pic>
        <p:nvPicPr>
          <p:cNvPr id="665" name="Google Shape;6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6663" y="1728826"/>
            <a:ext cx="1482725" cy="1798637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2"/>
          <p:cNvSpPr txBox="1"/>
          <p:nvPr/>
        </p:nvSpPr>
        <p:spPr>
          <a:xfrm>
            <a:off x="3245225" y="352746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ex:Vincent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5056" y="554075"/>
            <a:ext cx="1390650" cy="1685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668" name="Google Shape;668;p42"/>
          <p:cNvCxnSpPr/>
          <p:nvPr/>
        </p:nvCxnSpPr>
        <p:spPr>
          <a:xfrm>
            <a:off x="4769225" y="2089187"/>
            <a:ext cx="22059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42"/>
          <p:cNvSpPr/>
          <p:nvPr/>
        </p:nvSpPr>
        <p:spPr>
          <a:xfrm>
            <a:off x="5384827" y="1964588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0" name="Google Shape;670;p42"/>
          <p:cNvCxnSpPr/>
          <p:nvPr/>
        </p:nvCxnSpPr>
        <p:spPr>
          <a:xfrm flipH="1" rot="10800000">
            <a:off x="4769225" y="3331438"/>
            <a:ext cx="2082900" cy="8700"/>
          </a:xfrm>
          <a:prstGeom prst="straightConnector1">
            <a:avLst/>
          </a:prstGeom>
          <a:noFill/>
          <a:ln cap="flat" cmpd="sng" w="34925">
            <a:solidFill>
              <a:srgbClr val="1E467D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71" name="Google Shape;671;p42"/>
          <p:cNvSpPr/>
          <p:nvPr/>
        </p:nvSpPr>
        <p:spPr>
          <a:xfrm>
            <a:off x="5323312" y="3201638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2"/>
          <p:cNvSpPr/>
          <p:nvPr/>
        </p:nvSpPr>
        <p:spPr>
          <a:xfrm>
            <a:off x="3321425" y="4948416"/>
            <a:ext cx="55452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ex:Vincent rdf:type</a:t>
            </a:r>
            <a:r>
              <a:rPr lang="en-IE" sz="2000">
                <a:solidFill>
                  <a:srgbClr val="117600"/>
                </a:solidFill>
                <a:latin typeface="Arial"/>
                <a:ea typeface="Arial"/>
                <a:cs typeface="Arial"/>
                <a:sym typeface="Arial"/>
              </a:rPr>
              <a:t> :Human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ex:Mary rdf:type </a:t>
            </a:r>
            <a:r>
              <a:rPr lang="en-IE" sz="2000">
                <a:solidFill>
                  <a:srgbClr val="117600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117600"/>
                </a:solidFill>
                <a:latin typeface="Arial"/>
                <a:ea typeface="Arial"/>
                <a:cs typeface="Arial"/>
                <a:sym typeface="Arial"/>
              </a:rPr>
              <a:t>:Human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owl:equivalentClass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2000">
                <a:solidFill>
                  <a:srgbClr val="117600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ex:Vincent rdf:type :Person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ex:Mary rdf:type :Human .</a:t>
            </a:r>
            <a:endParaRPr i="1" sz="20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2"/>
          <p:cNvSpPr txBox="1"/>
          <p:nvPr/>
        </p:nvSpPr>
        <p:spPr>
          <a:xfrm>
            <a:off x="6879012" y="2240001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117600"/>
                </a:solidFill>
                <a:latin typeface="Arial"/>
                <a:ea typeface="Arial"/>
                <a:cs typeface="Arial"/>
                <a:sym typeface="Arial"/>
              </a:rPr>
              <a:t>:Human</a:t>
            </a:r>
            <a:endParaRPr sz="2000">
              <a:solidFill>
                <a:srgbClr val="117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er%205" id="674" name="Google Shape;67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0131" y="2862301"/>
            <a:ext cx="1435573" cy="15128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75" name="Google Shape;675;p42"/>
          <p:cNvSpPr txBox="1"/>
          <p:nvPr/>
        </p:nvSpPr>
        <p:spPr>
          <a:xfrm>
            <a:off x="6839644" y="4375188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117600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endParaRPr sz="2000">
              <a:solidFill>
                <a:srgbClr val="117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74663" y="1728826"/>
            <a:ext cx="14827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2"/>
          <p:cNvSpPr txBox="1"/>
          <p:nvPr/>
        </p:nvSpPr>
        <p:spPr>
          <a:xfrm>
            <a:off x="10103225" y="352746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ex:Mary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Google Shape;678;p42"/>
          <p:cNvCxnSpPr/>
          <p:nvPr/>
        </p:nvCxnSpPr>
        <p:spPr>
          <a:xfrm rot="10800000">
            <a:off x="8365661" y="3340136"/>
            <a:ext cx="1809000" cy="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42"/>
          <p:cNvSpPr/>
          <p:nvPr/>
        </p:nvSpPr>
        <p:spPr>
          <a:xfrm>
            <a:off x="8960225" y="3192845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0" name="Google Shape;680;p42"/>
          <p:cNvCxnSpPr/>
          <p:nvPr/>
        </p:nvCxnSpPr>
        <p:spPr>
          <a:xfrm flipH="1">
            <a:off x="8365662" y="2089187"/>
            <a:ext cx="1809000" cy="13800"/>
          </a:xfrm>
          <a:prstGeom prst="straightConnector1">
            <a:avLst/>
          </a:prstGeom>
          <a:noFill/>
          <a:ln cap="flat" cmpd="sng" w="34925">
            <a:solidFill>
              <a:srgbClr val="1E467D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81" name="Google Shape;681;p42"/>
          <p:cNvSpPr/>
          <p:nvPr/>
        </p:nvSpPr>
        <p:spPr>
          <a:xfrm>
            <a:off x="8960225" y="1950687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RDFS Rule Summary</a:t>
            </a:r>
            <a:endParaRPr/>
          </a:p>
        </p:txBody>
      </p:sp>
      <p:graphicFrame>
        <p:nvGraphicFramePr>
          <p:cNvPr id="252" name="Google Shape;252;p16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{09BE8CF0-6423-411A-8A2C-ADF7A3E862C2}</a:tableStyleId>
              </a:tblPr>
              <a:tblGrid>
                <a:gridCol w="2166800"/>
                <a:gridCol w="46912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y</a:t>
                      </a:r>
                      <a:r>
                        <a:rPr lang="en-IE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p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subPropertyOf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q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q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subPropertyOf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subPropertyOf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p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domain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p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range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" name="Google Shape;253;p16"/>
          <p:cNvSpPr/>
          <p:nvPr/>
        </p:nvSpPr>
        <p:spPr>
          <a:xfrm>
            <a:off x="5983800" y="2544963"/>
            <a:ext cx="1019100" cy="222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Disjoint Classes</a:t>
            </a:r>
            <a:endParaRPr/>
          </a:p>
        </p:txBody>
      </p:sp>
      <p:pic>
        <p:nvPicPr>
          <p:cNvPr descr="j0300840" id="688" name="Google Shape;6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7788" y="365125"/>
            <a:ext cx="1366837" cy="1366838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89" name="Google Shape;689;p43"/>
          <p:cNvSpPr/>
          <p:nvPr/>
        </p:nvSpPr>
        <p:spPr>
          <a:xfrm>
            <a:off x="3536950" y="3055938"/>
            <a:ext cx="80646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3"/>
          <p:cNvSpPr/>
          <p:nvPr/>
        </p:nvSpPr>
        <p:spPr>
          <a:xfrm>
            <a:off x="4400550" y="4706938"/>
            <a:ext cx="75612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ex:Vincent rdf:type ex:DonCorleone , ex:LawAbiding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ex:DonCorleone </a:t>
            </a:r>
            <a:r>
              <a:rPr lang="en-IE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owl:disjointWith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ex:LawAbiding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i="1" lang="en-IE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5962" y="434975"/>
            <a:ext cx="1366838" cy="1366838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92" name="Google Shape;692;p43"/>
          <p:cNvSpPr txBox="1"/>
          <p:nvPr/>
        </p:nvSpPr>
        <p:spPr>
          <a:xfrm>
            <a:off x="5583238" y="1801813"/>
            <a:ext cx="16923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117600"/>
                </a:solidFill>
                <a:latin typeface="Arial"/>
                <a:ea typeface="Arial"/>
                <a:cs typeface="Arial"/>
                <a:sym typeface="Arial"/>
              </a:rPr>
              <a:t>ex:DonCorleone</a:t>
            </a:r>
            <a:endParaRPr sz="1600">
              <a:solidFill>
                <a:srgbClr val="117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3" name="Google Shape;69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8525" y="2955925"/>
            <a:ext cx="889000" cy="1077913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3"/>
          <p:cNvSpPr txBox="1"/>
          <p:nvPr/>
        </p:nvSpPr>
        <p:spPr>
          <a:xfrm>
            <a:off x="5726112" y="4033838"/>
            <a:ext cx="1366800" cy="263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ex:Vincent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5" name="Google Shape;695;p43"/>
          <p:cNvCxnSpPr>
            <a:endCxn id="692" idx="2"/>
          </p:cNvCxnSpPr>
          <p:nvPr/>
        </p:nvCxnSpPr>
        <p:spPr>
          <a:xfrm rot="-5400000">
            <a:off x="6038938" y="2546263"/>
            <a:ext cx="774600" cy="6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696" name="Google Shape;696;p43"/>
          <p:cNvSpPr/>
          <p:nvPr/>
        </p:nvSpPr>
        <p:spPr>
          <a:xfrm>
            <a:off x="6015038" y="2524125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3"/>
          <p:cNvSpPr txBox="1"/>
          <p:nvPr/>
        </p:nvSpPr>
        <p:spPr>
          <a:xfrm>
            <a:off x="8823325" y="1731963"/>
            <a:ext cx="16923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117600"/>
                </a:solidFill>
                <a:latin typeface="Arial"/>
                <a:ea typeface="Arial"/>
                <a:cs typeface="Arial"/>
                <a:sym typeface="Arial"/>
              </a:rPr>
              <a:t>ex:LawAbiding</a:t>
            </a:r>
            <a:endParaRPr sz="1600">
              <a:solidFill>
                <a:srgbClr val="117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8" name="Google Shape;698;p43"/>
          <p:cNvCxnSpPr>
            <a:endCxn id="697" idx="2"/>
          </p:cNvCxnSpPr>
          <p:nvPr/>
        </p:nvCxnSpPr>
        <p:spPr>
          <a:xfrm flipH="1" rot="10800000">
            <a:off x="6867475" y="2092263"/>
            <a:ext cx="2802000" cy="13842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699" name="Google Shape;699;p43"/>
          <p:cNvSpPr/>
          <p:nvPr/>
        </p:nvSpPr>
        <p:spPr>
          <a:xfrm>
            <a:off x="8031163" y="3328988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706" name="Google Shape;706;p4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How to model mobile phones?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properties might you introduce? Try to find one example of each of the topics in the slides!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Unions</a:t>
            </a:r>
            <a:endParaRPr/>
          </a:p>
        </p:txBody>
      </p:sp>
      <p:pic>
        <p:nvPicPr>
          <p:cNvPr descr="Male_symbol" id="713" name="Google Shape;71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4213" y="1361550"/>
            <a:ext cx="1366837" cy="1366838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female_symbol" id="714" name="Google Shape;71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0025" y="1363138"/>
            <a:ext cx="1368425" cy="13684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15" name="Google Shape;715;p45"/>
          <p:cNvSpPr txBox="1"/>
          <p:nvPr/>
        </p:nvSpPr>
        <p:spPr>
          <a:xfrm>
            <a:off x="6892075" y="273156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:Woman</a:t>
            </a:r>
            <a:endParaRPr sz="2000">
              <a:solidFill>
                <a:srgbClr val="A000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er%205" id="716" name="Google Shape;71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1375" y="1363138"/>
            <a:ext cx="1366838" cy="1366837"/>
          </a:xfrm>
          <a:prstGeom prst="rect">
            <a:avLst/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sm" w="sm" type="none"/>
            <a:tailEnd len="sm" w="sm" type="none"/>
          </a:ln>
        </p:spPr>
      </p:pic>
      <p:sp>
        <p:nvSpPr>
          <p:cNvPr id="717" name="Google Shape;717;p45"/>
          <p:cNvSpPr txBox="1"/>
          <p:nvPr/>
        </p:nvSpPr>
        <p:spPr>
          <a:xfrm>
            <a:off x="3759938" y="273156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1E467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endParaRPr i="1" sz="20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5"/>
          <p:cNvSpPr txBox="1"/>
          <p:nvPr/>
        </p:nvSpPr>
        <p:spPr>
          <a:xfrm>
            <a:off x="9952775" y="2731563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:Man</a:t>
            </a:r>
            <a:endParaRPr sz="20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5"/>
          <p:cNvSpPr txBox="1"/>
          <p:nvPr/>
        </p:nvSpPr>
        <p:spPr>
          <a:xfrm>
            <a:off x="8511325" y="1436163"/>
            <a:ext cx="12255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⊔</a:t>
            </a:r>
            <a:endParaRPr/>
          </a:p>
        </p:txBody>
      </p:sp>
      <p:sp>
        <p:nvSpPr>
          <p:cNvPr id="720" name="Google Shape;720;p45"/>
          <p:cNvSpPr/>
          <p:nvPr/>
        </p:nvSpPr>
        <p:spPr>
          <a:xfrm>
            <a:off x="320825" y="4303875"/>
            <a:ext cx="90012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ex:Vincent rdf:type </a:t>
            </a:r>
            <a:r>
              <a:rPr lang="en-IE" sz="20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:Man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r>
              <a:rPr i="1"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owl:equivalentClass [ </a:t>
            </a:r>
            <a:r>
              <a:rPr lang="en-IE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owl:unionOf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 </a:t>
            </a:r>
            <a:r>
              <a:rPr lang="en-IE" sz="20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:Woman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20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:Man 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]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ex:Vincent rdf:type :Person .</a:t>
            </a:r>
            <a:endParaRPr/>
          </a:p>
        </p:txBody>
      </p:sp>
      <p:pic>
        <p:nvPicPr>
          <p:cNvPr id="721" name="Google Shape;72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9888" y="3306238"/>
            <a:ext cx="1482725" cy="1798637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5"/>
          <p:cNvSpPr txBox="1"/>
          <p:nvPr/>
        </p:nvSpPr>
        <p:spPr>
          <a:xfrm>
            <a:off x="8199750" y="406832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ex:Vincent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3" name="Google Shape;723;p45"/>
          <p:cNvCxnSpPr>
            <a:endCxn id="718" idx="2"/>
          </p:cNvCxnSpPr>
          <p:nvPr/>
        </p:nvCxnSpPr>
        <p:spPr>
          <a:xfrm rot="-5400000">
            <a:off x="9776525" y="3237063"/>
            <a:ext cx="1095300" cy="8049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724" name="Google Shape;724;p45"/>
          <p:cNvSpPr/>
          <p:nvPr/>
        </p:nvSpPr>
        <p:spPr>
          <a:xfrm>
            <a:off x="10346475" y="4026963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p45"/>
          <p:cNvCxnSpPr>
            <a:endCxn id="717" idx="2"/>
          </p:cNvCxnSpPr>
          <p:nvPr/>
        </p:nvCxnSpPr>
        <p:spPr>
          <a:xfrm rot="10800000">
            <a:off x="4533788" y="3091863"/>
            <a:ext cx="3905100" cy="1095300"/>
          </a:xfrm>
          <a:prstGeom prst="bentConnector2">
            <a:avLst/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726" name="Google Shape;726;p45"/>
          <p:cNvSpPr/>
          <p:nvPr/>
        </p:nvSpPr>
        <p:spPr>
          <a:xfrm>
            <a:off x="6207863" y="4039663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5"/>
          <p:cNvSpPr txBox="1"/>
          <p:nvPr/>
        </p:nvSpPr>
        <p:spPr>
          <a:xfrm>
            <a:off x="5631600" y="1369488"/>
            <a:ext cx="93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≡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Intersections</a:t>
            </a:r>
            <a:endParaRPr/>
          </a:p>
        </p:txBody>
      </p:sp>
      <p:pic>
        <p:nvPicPr>
          <p:cNvPr id="734" name="Google Shape;7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8925" y="290563"/>
            <a:ext cx="1447800" cy="14382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35" name="Google Shape;735;p46"/>
          <p:cNvSpPr txBox="1"/>
          <p:nvPr/>
        </p:nvSpPr>
        <p:spPr>
          <a:xfrm>
            <a:off x="10209238" y="173042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:Parent</a:t>
            </a:r>
            <a:endParaRPr sz="200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7525" y="363588"/>
            <a:ext cx="1366838" cy="1366837"/>
          </a:xfrm>
          <a:prstGeom prst="rect">
            <a:avLst/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sm" w="sm" type="none"/>
            <a:tailEnd len="sm" w="sm" type="none"/>
          </a:ln>
        </p:spPr>
      </p:pic>
      <p:pic>
        <p:nvPicPr>
          <p:cNvPr descr="female_symbol" id="737" name="Google Shape;73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6175" y="365175"/>
            <a:ext cx="1368425" cy="13684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38" name="Google Shape;738;p46"/>
          <p:cNvSpPr txBox="1"/>
          <p:nvPr/>
        </p:nvSpPr>
        <p:spPr>
          <a:xfrm>
            <a:off x="7188225" y="1733600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:Female</a:t>
            </a:r>
            <a:endParaRPr sz="2000">
              <a:solidFill>
                <a:srgbClr val="A000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6"/>
          <p:cNvSpPr/>
          <p:nvPr/>
        </p:nvSpPr>
        <p:spPr>
          <a:xfrm>
            <a:off x="3263925" y="2694038"/>
            <a:ext cx="80646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e51f4db3db2de1e" id="740" name="Google Shape;740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37625" y="2378125"/>
            <a:ext cx="1482725" cy="1798638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6"/>
          <p:cNvSpPr txBox="1"/>
          <p:nvPr/>
        </p:nvSpPr>
        <p:spPr>
          <a:xfrm>
            <a:off x="8664600" y="4178350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ex:Carmela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6"/>
          <p:cNvSpPr/>
          <p:nvPr/>
        </p:nvSpPr>
        <p:spPr>
          <a:xfrm>
            <a:off x="10607700" y="2667050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3" name="Google Shape;743;p46"/>
          <p:cNvCxnSpPr>
            <a:endCxn id="744" idx="2"/>
          </p:cNvCxnSpPr>
          <p:nvPr/>
        </p:nvCxnSpPr>
        <p:spPr>
          <a:xfrm rot="10800000">
            <a:off x="4793425" y="2090725"/>
            <a:ext cx="3943500" cy="1168500"/>
          </a:xfrm>
          <a:prstGeom prst="bentConnector2">
            <a:avLst/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745" name="Google Shape;745;p46"/>
          <p:cNvSpPr/>
          <p:nvPr/>
        </p:nvSpPr>
        <p:spPr>
          <a:xfrm>
            <a:off x="4343425" y="2679750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6"/>
          <p:cNvSpPr/>
          <p:nvPr/>
        </p:nvSpPr>
        <p:spPr>
          <a:xfrm>
            <a:off x="7512075" y="2667050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6"/>
          <p:cNvSpPr/>
          <p:nvPr/>
        </p:nvSpPr>
        <p:spPr>
          <a:xfrm>
            <a:off x="672500" y="4491188"/>
            <a:ext cx="90012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ex:Carmela rdf:type </a:t>
            </a:r>
            <a:r>
              <a:rPr lang="en-IE" sz="20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:Female 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:Parent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:Mother</a:t>
            </a: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owl:equivalentClass [ </a:t>
            </a:r>
            <a:r>
              <a:rPr lang="en-IE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owl:intersectionOf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 </a:t>
            </a:r>
            <a:r>
              <a:rPr lang="en-IE" sz="18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:Female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:Parent 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]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ex:Carmela</a:t>
            </a:r>
            <a:r>
              <a:rPr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 :Mother .</a:t>
            </a:r>
            <a:endParaRPr/>
          </a:p>
        </p:txBody>
      </p:sp>
      <p:sp>
        <p:nvSpPr>
          <p:cNvPr id="744" name="Google Shape;744;p46"/>
          <p:cNvSpPr txBox="1"/>
          <p:nvPr/>
        </p:nvSpPr>
        <p:spPr>
          <a:xfrm>
            <a:off x="4019575" y="1730425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1E467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:Mother</a:t>
            </a:r>
            <a:endParaRPr i="1" sz="20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6"/>
          <p:cNvSpPr txBox="1"/>
          <p:nvPr/>
        </p:nvSpPr>
        <p:spPr>
          <a:xfrm>
            <a:off x="5927750" y="435025"/>
            <a:ext cx="93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≡ </a:t>
            </a:r>
            <a:endParaRPr/>
          </a:p>
        </p:txBody>
      </p:sp>
      <p:sp>
        <p:nvSpPr>
          <p:cNvPr id="749" name="Google Shape;749;p46"/>
          <p:cNvSpPr txBox="1"/>
          <p:nvPr/>
        </p:nvSpPr>
        <p:spPr>
          <a:xfrm>
            <a:off x="8807475" y="435025"/>
            <a:ext cx="12255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⊓</a:t>
            </a:r>
            <a:endParaRPr/>
          </a:p>
        </p:txBody>
      </p:sp>
      <p:cxnSp>
        <p:nvCxnSpPr>
          <p:cNvPr id="750" name="Google Shape;750;p46"/>
          <p:cNvCxnSpPr>
            <a:stCxn id="740" idx="1"/>
            <a:endCxn id="738" idx="2"/>
          </p:cNvCxnSpPr>
          <p:nvPr/>
        </p:nvCxnSpPr>
        <p:spPr>
          <a:xfrm rot="10800000">
            <a:off x="7962125" y="2093944"/>
            <a:ext cx="775500" cy="118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1" name="Google Shape;751;p46"/>
          <p:cNvCxnSpPr>
            <a:stCxn id="740" idx="3"/>
            <a:endCxn id="735" idx="2"/>
          </p:cNvCxnSpPr>
          <p:nvPr/>
        </p:nvCxnSpPr>
        <p:spPr>
          <a:xfrm flipH="1" rot="10800000">
            <a:off x="10220350" y="2090644"/>
            <a:ext cx="762600" cy="118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Complements</a:t>
            </a:r>
            <a:endParaRPr/>
          </a:p>
        </p:txBody>
      </p:sp>
      <p:pic>
        <p:nvPicPr>
          <p:cNvPr id="758" name="Google Shape;75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0213" y="2796188"/>
            <a:ext cx="148272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7"/>
          <p:cNvSpPr txBox="1"/>
          <p:nvPr/>
        </p:nvSpPr>
        <p:spPr>
          <a:xfrm>
            <a:off x="9187738" y="4759650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ex:Mary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www.bjupress.com/images/articles/fullsize/cs-solutions/reading-writing-arrythmia.jpg" id="760" name="Google Shape;76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9450" y="682750"/>
            <a:ext cx="1462563" cy="1462563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://www.wqed.org/birdblog/wp-content/uploads/2010/01/Warning_Poison_rsz300_red2.jpg" id="761" name="Google Shape;76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8050" y="776117"/>
            <a:ext cx="1369196" cy="1369196"/>
          </a:xfrm>
          <a:prstGeom prst="rect">
            <a:avLst/>
          </a:prstGeom>
          <a:noFill/>
          <a:ln cap="flat" cmpd="sng" w="38100">
            <a:solidFill>
              <a:srgbClr val="1E467D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62" name="Google Shape;762;p47"/>
          <p:cNvSpPr txBox="1"/>
          <p:nvPr/>
        </p:nvSpPr>
        <p:spPr>
          <a:xfrm>
            <a:off x="10689858" y="2165950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:Alive</a:t>
            </a:r>
            <a:endParaRPr sz="200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7"/>
          <p:cNvSpPr/>
          <p:nvPr/>
        </p:nvSpPr>
        <p:spPr>
          <a:xfrm>
            <a:off x="3754450" y="3110513"/>
            <a:ext cx="80646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7"/>
          <p:cNvSpPr/>
          <p:nvPr/>
        </p:nvSpPr>
        <p:spPr>
          <a:xfrm>
            <a:off x="11098225" y="3083525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Google Shape;765;p47"/>
          <p:cNvCxnSpPr>
            <a:endCxn id="766" idx="2"/>
          </p:cNvCxnSpPr>
          <p:nvPr/>
        </p:nvCxnSpPr>
        <p:spPr>
          <a:xfrm rot="10800000">
            <a:off x="5283950" y="2507200"/>
            <a:ext cx="3943500" cy="1168500"/>
          </a:xfrm>
          <a:prstGeom prst="bentConnector2">
            <a:avLst/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767" name="Google Shape;767;p47"/>
          <p:cNvSpPr/>
          <p:nvPr/>
        </p:nvSpPr>
        <p:spPr>
          <a:xfrm>
            <a:off x="4833950" y="3096225"/>
            <a:ext cx="10899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1E467D"/>
                </a:solidFill>
                <a:latin typeface="Calibri"/>
                <a:ea typeface="Calibri"/>
                <a:cs typeface="Calibri"/>
                <a:sym typeface="Calibri"/>
              </a:rPr>
              <a:t>¬</a:t>
            </a: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7"/>
          <p:cNvSpPr/>
          <p:nvPr/>
        </p:nvSpPr>
        <p:spPr>
          <a:xfrm>
            <a:off x="0" y="4402038"/>
            <a:ext cx="90012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ex:Mary rdf:type </a:t>
            </a: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:Alive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:Dead</a:t>
            </a: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owl:equivalentClass [ </a:t>
            </a:r>
            <a:r>
              <a:rPr lang="en-IE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owl:complementOf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2000">
                <a:solidFill>
                  <a:srgbClr val="0D5C00"/>
                </a:solidFill>
                <a:latin typeface="Arial"/>
                <a:ea typeface="Arial"/>
                <a:cs typeface="Arial"/>
                <a:sym typeface="Arial"/>
              </a:rPr>
              <a:t>:Alive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]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[] owl:sourceIndividual ex:Mary ; owl:targetProperty rdf:type ; owl:targetIndividual :Dead .</a:t>
            </a:r>
            <a:endParaRPr i="1" sz="20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7"/>
          <p:cNvSpPr txBox="1"/>
          <p:nvPr/>
        </p:nvSpPr>
        <p:spPr>
          <a:xfrm>
            <a:off x="4510100" y="2146900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1E467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:Dead</a:t>
            </a:r>
            <a:endParaRPr i="1" sz="20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7"/>
          <p:cNvSpPr txBox="1"/>
          <p:nvPr/>
        </p:nvSpPr>
        <p:spPr>
          <a:xfrm>
            <a:off x="7786700" y="912618"/>
            <a:ext cx="93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≡ </a:t>
            </a:r>
            <a:endParaRPr/>
          </a:p>
        </p:txBody>
      </p:sp>
      <p:sp>
        <p:nvSpPr>
          <p:cNvPr id="770" name="Google Shape;770;p47"/>
          <p:cNvSpPr txBox="1"/>
          <p:nvPr/>
        </p:nvSpPr>
        <p:spPr>
          <a:xfrm>
            <a:off x="9298000" y="851500"/>
            <a:ext cx="12255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¬</a:t>
            </a:r>
            <a:endParaRPr sz="8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47"/>
          <p:cNvCxnSpPr>
            <a:endCxn id="762" idx="2"/>
          </p:cNvCxnSpPr>
          <p:nvPr/>
        </p:nvCxnSpPr>
        <p:spPr>
          <a:xfrm flipH="1" rot="10800000">
            <a:off x="10660008" y="2526250"/>
            <a:ext cx="803700" cy="124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One-of</a:t>
            </a:r>
            <a:endParaRPr/>
          </a:p>
        </p:txBody>
      </p:sp>
      <p:sp>
        <p:nvSpPr>
          <p:cNvPr id="778" name="Google Shape;778;p48"/>
          <p:cNvSpPr txBox="1"/>
          <p:nvPr/>
        </p:nvSpPr>
        <p:spPr>
          <a:xfrm>
            <a:off x="9559588" y="825900"/>
            <a:ext cx="93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</p:txBody>
      </p:sp>
      <p:sp>
        <p:nvSpPr>
          <p:cNvPr id="779" name="Google Shape;779;p48"/>
          <p:cNvSpPr txBox="1"/>
          <p:nvPr/>
        </p:nvSpPr>
        <p:spPr>
          <a:xfrm>
            <a:off x="6103600" y="459188"/>
            <a:ext cx="93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8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8"/>
          <p:cNvSpPr/>
          <p:nvPr/>
        </p:nvSpPr>
        <p:spPr>
          <a:xfrm>
            <a:off x="3439775" y="2862663"/>
            <a:ext cx="80646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 u="sng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8"/>
          <p:cNvSpPr/>
          <p:nvPr/>
        </p:nvSpPr>
        <p:spPr>
          <a:xfrm>
            <a:off x="4303375" y="3559575"/>
            <a:ext cx="75612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:DonCorleone 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owl:equivalentClass 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[ </a:t>
            </a:r>
            <a:r>
              <a:rPr lang="en-IE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owl:oneOf</a:t>
            </a: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(ex:Vito ex:Michael ex:Vincent) ]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ex:Vito rdf:type :DonCorleone . 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ex:Michael rdf:type :DonCorleone 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ex:Vincent rdf:type :DonCorleone .</a:t>
            </a:r>
            <a:endParaRPr/>
          </a:p>
        </p:txBody>
      </p:sp>
      <p:cxnSp>
        <p:nvCxnSpPr>
          <p:cNvPr id="782" name="Google Shape;782;p48"/>
          <p:cNvCxnSpPr>
            <a:stCxn id="783" idx="2"/>
            <a:endCxn id="784" idx="2"/>
          </p:cNvCxnSpPr>
          <p:nvPr/>
        </p:nvCxnSpPr>
        <p:spPr>
          <a:xfrm rot="5400000">
            <a:off x="6018725" y="644113"/>
            <a:ext cx="169800" cy="3060600"/>
          </a:xfrm>
          <a:prstGeom prst="bentConnector3">
            <a:avLst>
              <a:gd fmla="val 240260" name="adj1"/>
            </a:avLst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pic>
        <p:nvPicPr>
          <p:cNvPr id="785" name="Google Shape;78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600" y="532213"/>
            <a:ext cx="1366838" cy="1366837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84" name="Google Shape;784;p48"/>
          <p:cNvSpPr txBox="1"/>
          <p:nvPr/>
        </p:nvSpPr>
        <p:spPr>
          <a:xfrm>
            <a:off x="3727113" y="1899050"/>
            <a:ext cx="16923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:DonCorleone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8"/>
          <p:cNvSpPr txBox="1"/>
          <p:nvPr/>
        </p:nvSpPr>
        <p:spPr>
          <a:xfrm>
            <a:off x="11359813" y="459188"/>
            <a:ext cx="93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8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54px-Karleone-inside-1" id="787" name="Google Shape;78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1200" y="748113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8"/>
          <p:cNvSpPr txBox="1"/>
          <p:nvPr/>
        </p:nvSpPr>
        <p:spPr>
          <a:xfrm>
            <a:off x="7040225" y="1827613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ex:Vito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5525" y="748113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8"/>
          <p:cNvSpPr txBox="1"/>
          <p:nvPr/>
        </p:nvSpPr>
        <p:spPr>
          <a:xfrm>
            <a:off x="8554700" y="1826025"/>
            <a:ext cx="1293900" cy="288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ex:Michael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88263" y="748113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48"/>
          <p:cNvSpPr txBox="1"/>
          <p:nvPr/>
        </p:nvSpPr>
        <p:spPr>
          <a:xfrm>
            <a:off x="10245388" y="1827613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ex:Vincent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8"/>
          <p:cNvSpPr txBox="1"/>
          <p:nvPr/>
        </p:nvSpPr>
        <p:spPr>
          <a:xfrm>
            <a:off x="7975263" y="825900"/>
            <a:ext cx="93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</p:txBody>
      </p:sp>
      <p:cxnSp>
        <p:nvCxnSpPr>
          <p:cNvPr id="793" name="Google Shape;793;p48"/>
          <p:cNvCxnSpPr>
            <a:stCxn id="789" idx="2"/>
            <a:endCxn id="784" idx="2"/>
          </p:cNvCxnSpPr>
          <p:nvPr/>
        </p:nvCxnSpPr>
        <p:spPr>
          <a:xfrm rot="5400000">
            <a:off x="6815300" y="-127125"/>
            <a:ext cx="144300" cy="4628400"/>
          </a:xfrm>
          <a:prstGeom prst="bentConnector3">
            <a:avLst>
              <a:gd fmla="val 265107" name="adj1"/>
            </a:avLst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cxnSp>
        <p:nvCxnSpPr>
          <p:cNvPr id="794" name="Google Shape;794;p48"/>
          <p:cNvCxnSpPr>
            <a:stCxn id="791" idx="2"/>
            <a:endCxn id="784" idx="2"/>
          </p:cNvCxnSpPr>
          <p:nvPr/>
        </p:nvCxnSpPr>
        <p:spPr>
          <a:xfrm rot="5400000">
            <a:off x="7621288" y="-958487"/>
            <a:ext cx="169800" cy="6265800"/>
          </a:xfrm>
          <a:prstGeom prst="bentConnector3">
            <a:avLst>
              <a:gd fmla="val 240260" name="adj1"/>
            </a:avLst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795" name="Google Shape;795;p48"/>
          <p:cNvSpPr/>
          <p:nvPr/>
        </p:nvSpPr>
        <p:spPr>
          <a:xfrm>
            <a:off x="10424775" y="2272113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8"/>
          <p:cNvSpPr/>
          <p:nvPr/>
        </p:nvSpPr>
        <p:spPr>
          <a:xfrm>
            <a:off x="8781713" y="2272113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8"/>
          <p:cNvSpPr/>
          <p:nvPr/>
        </p:nvSpPr>
        <p:spPr>
          <a:xfrm>
            <a:off x="7183100" y="2257825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8"/>
          <p:cNvSpPr txBox="1"/>
          <p:nvPr/>
        </p:nvSpPr>
        <p:spPr>
          <a:xfrm>
            <a:off x="5455900" y="536975"/>
            <a:ext cx="93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≡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All values from</a:t>
            </a:r>
            <a:endParaRPr/>
          </a:p>
        </p:txBody>
      </p:sp>
      <p:pic>
        <p:nvPicPr>
          <p:cNvPr descr="user%205" id="805" name="Google Shape;8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025" y="1246213"/>
            <a:ext cx="1366838" cy="1366837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06" name="Google Shape;806;p49"/>
          <p:cNvSpPr txBox="1"/>
          <p:nvPr/>
        </p:nvSpPr>
        <p:spPr>
          <a:xfrm>
            <a:off x="4436588" y="2614638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endParaRPr sz="200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9"/>
          <p:cNvSpPr txBox="1"/>
          <p:nvPr/>
        </p:nvSpPr>
        <p:spPr>
          <a:xfrm>
            <a:off x="6813075" y="1319238"/>
            <a:ext cx="12255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∀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08" name="Google Shape;808;p49"/>
          <p:cNvSpPr/>
          <p:nvPr/>
        </p:nvSpPr>
        <p:spPr>
          <a:xfrm>
            <a:off x="93025" y="4613775"/>
            <a:ext cx="90012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ex:Mary rdf:type </a:t>
            </a: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; </a:t>
            </a:r>
            <a:r>
              <a:rPr lang="en-IE" sz="1800">
                <a:solidFill>
                  <a:srgbClr val="0D5C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hasParent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ex:Michael .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r>
              <a:rPr i="1"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rdfs:subClassOf 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[ </a:t>
            </a:r>
            <a:r>
              <a:rPr lang="en-IE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owl:allValuesFrom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:Person 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owl:onProperty </a:t>
            </a:r>
            <a:r>
              <a:rPr lang="en-IE" sz="1800">
                <a:solidFill>
                  <a:srgbClr val="0D5C00"/>
                </a:solidFill>
                <a:latin typeface="Arial"/>
                <a:ea typeface="Arial"/>
                <a:cs typeface="Arial"/>
                <a:sym typeface="Arial"/>
              </a:rPr>
              <a:t>:hasParent 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 </a:t>
            </a: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ex:Michael rdf:type :Person .</a:t>
            </a:r>
            <a:endParaRPr/>
          </a:p>
        </p:txBody>
      </p:sp>
      <p:cxnSp>
        <p:nvCxnSpPr>
          <p:cNvPr id="809" name="Google Shape;809;p49"/>
          <p:cNvCxnSpPr>
            <a:stCxn id="810" idx="3"/>
          </p:cNvCxnSpPr>
          <p:nvPr/>
        </p:nvCxnSpPr>
        <p:spPr>
          <a:xfrm>
            <a:off x="6682913" y="4160863"/>
            <a:ext cx="4162500" cy="3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811" name="Google Shape;811;p49"/>
          <p:cNvCxnSpPr>
            <a:endCxn id="812" idx="2"/>
          </p:cNvCxnSpPr>
          <p:nvPr/>
        </p:nvCxnSpPr>
        <p:spPr>
          <a:xfrm rot="-5400000">
            <a:off x="10940506" y="3286100"/>
            <a:ext cx="631800" cy="6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813" name="Google Shape;813;p49"/>
          <p:cNvSpPr/>
          <p:nvPr/>
        </p:nvSpPr>
        <p:spPr>
          <a:xfrm>
            <a:off x="10772300" y="3275038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er%205" id="814" name="Google Shape;8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2913" y="1217638"/>
            <a:ext cx="1366837" cy="1393825"/>
          </a:xfrm>
          <a:prstGeom prst="rect">
            <a:avLst/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sm" w="sm" type="none"/>
            <a:tailEnd len="sm" w="sm" type="none"/>
          </a:ln>
        </p:spPr>
      </p:pic>
      <p:sp>
        <p:nvSpPr>
          <p:cNvPr id="812" name="Google Shape;812;p49"/>
          <p:cNvSpPr txBox="1"/>
          <p:nvPr/>
        </p:nvSpPr>
        <p:spPr>
          <a:xfrm>
            <a:off x="10485706" y="2613050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1E467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endParaRPr i="1" sz="20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9"/>
          <p:cNvSpPr txBox="1"/>
          <p:nvPr/>
        </p:nvSpPr>
        <p:spPr>
          <a:xfrm>
            <a:off x="7821138" y="1820888"/>
            <a:ext cx="2736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:hasParent</a:t>
            </a:r>
            <a:r>
              <a:rPr lang="en-IE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6" name="Google Shape;81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5325" y="3621113"/>
            <a:ext cx="889000" cy="1081087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49"/>
          <p:cNvSpPr txBox="1"/>
          <p:nvPr/>
        </p:nvSpPr>
        <p:spPr>
          <a:xfrm>
            <a:off x="10629425" y="4700613"/>
            <a:ext cx="12255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ex:Michael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3913" y="3621113"/>
            <a:ext cx="8890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9"/>
          <p:cNvSpPr txBox="1"/>
          <p:nvPr/>
        </p:nvSpPr>
        <p:spPr>
          <a:xfrm>
            <a:off x="5649450" y="4700613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ex:Mary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9"/>
          <p:cNvSpPr/>
          <p:nvPr/>
        </p:nvSpPr>
        <p:spPr>
          <a:xfrm>
            <a:off x="7533800" y="3981475"/>
            <a:ext cx="1215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:hasParent</a:t>
            </a:r>
            <a:endParaRPr/>
          </a:p>
        </p:txBody>
      </p:sp>
      <p:cxnSp>
        <p:nvCxnSpPr>
          <p:cNvPr id="820" name="Google Shape;820;p49"/>
          <p:cNvCxnSpPr>
            <a:stCxn id="810" idx="1"/>
            <a:endCxn id="806" idx="2"/>
          </p:cNvCxnSpPr>
          <p:nvPr/>
        </p:nvCxnSpPr>
        <p:spPr>
          <a:xfrm rot="10800000">
            <a:off x="5210413" y="2974963"/>
            <a:ext cx="583500" cy="11859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821" name="Google Shape;821;p49"/>
          <p:cNvSpPr/>
          <p:nvPr/>
        </p:nvSpPr>
        <p:spPr>
          <a:xfrm>
            <a:off x="4796950" y="3260750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49"/>
          <p:cNvSpPr txBox="1"/>
          <p:nvPr/>
        </p:nvSpPr>
        <p:spPr>
          <a:xfrm>
            <a:off x="6093938" y="1297013"/>
            <a:ext cx="93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⊑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Some Values From</a:t>
            </a:r>
            <a:endParaRPr/>
          </a:p>
        </p:txBody>
      </p:sp>
      <p:sp>
        <p:nvSpPr>
          <p:cNvPr id="829" name="Google Shape;829;p50"/>
          <p:cNvSpPr txBox="1"/>
          <p:nvPr/>
        </p:nvSpPr>
        <p:spPr>
          <a:xfrm>
            <a:off x="6694750" y="1419488"/>
            <a:ext cx="12255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∃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830" name="Google Shape;830;p50"/>
          <p:cNvSpPr/>
          <p:nvPr/>
        </p:nvSpPr>
        <p:spPr>
          <a:xfrm>
            <a:off x="3453075" y="5450150"/>
            <a:ext cx="90012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ex:Carmela </a:t>
            </a: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:hasChild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ex:Michael . ex:Michael rdf:type </a:t>
            </a: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:Parent</a:t>
            </a: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owl:equivalentClass 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[ </a:t>
            </a:r>
            <a:r>
              <a:rPr lang="en-IE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owl:someValuesFrom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; owl:onProperty </a:t>
            </a: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:hasChild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]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 </a:t>
            </a: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ex:Carmela rdf:type :Parent .</a:t>
            </a:r>
            <a:endParaRPr/>
          </a:p>
        </p:txBody>
      </p:sp>
      <p:cxnSp>
        <p:nvCxnSpPr>
          <p:cNvPr id="831" name="Google Shape;831;p50"/>
          <p:cNvCxnSpPr/>
          <p:nvPr/>
        </p:nvCxnSpPr>
        <p:spPr>
          <a:xfrm>
            <a:off x="5242188" y="4261113"/>
            <a:ext cx="5196000" cy="3300"/>
          </a:xfrm>
          <a:prstGeom prst="bentConnector3">
            <a:avLst>
              <a:gd fmla="val 49985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832" name="Google Shape;832;p50"/>
          <p:cNvCxnSpPr/>
          <p:nvPr/>
        </p:nvCxnSpPr>
        <p:spPr>
          <a:xfrm rot="-5400000">
            <a:off x="4450013" y="3405488"/>
            <a:ext cx="631800" cy="6300"/>
          </a:xfrm>
          <a:prstGeom prst="bentConnector3">
            <a:avLst>
              <a:gd fmla="val 51511" name="adj1"/>
            </a:avLst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833" name="Google Shape;833;p50"/>
          <p:cNvSpPr/>
          <p:nvPr/>
        </p:nvSpPr>
        <p:spPr>
          <a:xfrm>
            <a:off x="4269050" y="3375288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er%205" id="834" name="Google Shape;8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0134" y="1339319"/>
            <a:ext cx="1366837" cy="1366838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35" name="Google Shape;835;p50"/>
          <p:cNvSpPr txBox="1"/>
          <p:nvPr/>
        </p:nvSpPr>
        <p:spPr>
          <a:xfrm>
            <a:off x="10114225" y="2713300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:Person</a:t>
            </a:r>
            <a:endParaRPr sz="2000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50"/>
          <p:cNvSpPr txBox="1"/>
          <p:nvPr/>
        </p:nvSpPr>
        <p:spPr>
          <a:xfrm>
            <a:off x="7629788" y="1921138"/>
            <a:ext cx="2520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:hasChild</a:t>
            </a:r>
            <a:r>
              <a:rPr lang="en-IE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8075" y="3724538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0"/>
          <p:cNvSpPr txBox="1"/>
          <p:nvPr/>
        </p:nvSpPr>
        <p:spPr>
          <a:xfrm>
            <a:off x="10249163" y="4823880"/>
            <a:ext cx="1258800" cy="238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ex:Michael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0"/>
          <p:cNvSpPr/>
          <p:nvPr/>
        </p:nvSpPr>
        <p:spPr>
          <a:xfrm>
            <a:off x="7197988" y="4081725"/>
            <a:ext cx="10932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:hasChild</a:t>
            </a:r>
            <a:endParaRPr/>
          </a:p>
        </p:txBody>
      </p:sp>
      <p:cxnSp>
        <p:nvCxnSpPr>
          <p:cNvPr id="840" name="Google Shape;840;p50"/>
          <p:cNvCxnSpPr/>
          <p:nvPr/>
        </p:nvCxnSpPr>
        <p:spPr>
          <a:xfrm rot="-5400000">
            <a:off x="10537299" y="3404713"/>
            <a:ext cx="627000" cy="6300"/>
          </a:xfrm>
          <a:prstGeom prst="bentConnector3">
            <a:avLst>
              <a:gd fmla="val 51649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841" name="Google Shape;841;p50"/>
          <p:cNvSpPr/>
          <p:nvPr/>
        </p:nvSpPr>
        <p:spPr>
          <a:xfrm>
            <a:off x="10289910" y="3361000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e51f4db3db2de1e" id="842" name="Google Shape;84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9375" y="3721363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50"/>
          <p:cNvSpPr txBox="1"/>
          <p:nvPr/>
        </p:nvSpPr>
        <p:spPr>
          <a:xfrm>
            <a:off x="4102363" y="4800863"/>
            <a:ext cx="12588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ex:Carmela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4" name="Google Shape;844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9025" y="1317888"/>
            <a:ext cx="1447800" cy="1438275"/>
          </a:xfrm>
          <a:prstGeom prst="rect">
            <a:avLst/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sm" w="sm" type="none"/>
            <a:tailEnd len="sm" w="sm" type="none"/>
          </a:ln>
        </p:spPr>
      </p:pic>
      <p:sp>
        <p:nvSpPr>
          <p:cNvPr id="845" name="Google Shape;845;p50"/>
          <p:cNvSpPr txBox="1"/>
          <p:nvPr/>
        </p:nvSpPr>
        <p:spPr>
          <a:xfrm>
            <a:off x="4029338" y="2757750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1E467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:Parent</a:t>
            </a:r>
            <a:endParaRPr i="1" sz="20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0"/>
          <p:cNvSpPr txBox="1"/>
          <p:nvPr/>
        </p:nvSpPr>
        <p:spPr>
          <a:xfrm>
            <a:off x="5902588" y="1462350"/>
            <a:ext cx="93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≡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Has Value</a:t>
            </a:r>
            <a:endParaRPr/>
          </a:p>
        </p:txBody>
      </p:sp>
      <p:pic>
        <p:nvPicPr>
          <p:cNvPr descr="female_symbol" id="853" name="Google Shape;85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4474" y="349192"/>
            <a:ext cx="1368425" cy="13684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54" name="Google Shape;854;p51"/>
          <p:cNvSpPr txBox="1"/>
          <p:nvPr/>
        </p:nvSpPr>
        <p:spPr>
          <a:xfrm>
            <a:off x="3546524" y="1717617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20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:Female</a:t>
            </a:r>
            <a:endParaRPr i="1" sz="20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4925" y="278196"/>
            <a:ext cx="1368425" cy="1399292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56" name="Google Shape;856;p51"/>
          <p:cNvSpPr txBox="1"/>
          <p:nvPr/>
        </p:nvSpPr>
        <p:spPr>
          <a:xfrm>
            <a:off x="9686975" y="1677488"/>
            <a:ext cx="1547700" cy="360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:XX</a:t>
            </a:r>
            <a:endParaRPr sz="2000">
              <a:solidFill>
                <a:srgbClr val="A000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51"/>
          <p:cNvSpPr txBox="1"/>
          <p:nvPr/>
        </p:nvSpPr>
        <p:spPr>
          <a:xfrm>
            <a:off x="6305600" y="410663"/>
            <a:ext cx="12255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∃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858" name="Google Shape;858;p51"/>
          <p:cNvSpPr/>
          <p:nvPr/>
        </p:nvSpPr>
        <p:spPr>
          <a:xfrm>
            <a:off x="447600" y="4425075"/>
            <a:ext cx="90012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ex:Carmela </a:t>
            </a:r>
            <a:r>
              <a:rPr lang="en-IE" sz="1800">
                <a:solidFill>
                  <a:srgbClr val="117600"/>
                </a:solidFill>
                <a:latin typeface="Arial"/>
                <a:ea typeface="Arial"/>
                <a:cs typeface="Arial"/>
                <a:sym typeface="Arial"/>
              </a:rPr>
              <a:t>:hasDNA </a:t>
            </a:r>
            <a:r>
              <a:rPr lang="en-IE" sz="1800">
                <a:solidFill>
                  <a:srgbClr val="A80088"/>
                </a:solidFill>
                <a:latin typeface="Arial"/>
                <a:ea typeface="Arial"/>
                <a:cs typeface="Arial"/>
                <a:sym typeface="Arial"/>
              </a:rPr>
              <a:t>:XX</a:t>
            </a:r>
            <a:r>
              <a:rPr lang="en-IE" sz="1800">
                <a:solidFill>
                  <a:srgbClr val="117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:Female</a:t>
            </a:r>
            <a:r>
              <a:rPr i="1" lang="en-IE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owl:equivalentClass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[ </a:t>
            </a:r>
            <a:r>
              <a:rPr lang="en-IE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owl:hasValue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1800">
                <a:solidFill>
                  <a:srgbClr val="A80088"/>
                </a:solidFill>
                <a:latin typeface="Arial"/>
                <a:ea typeface="Arial"/>
                <a:cs typeface="Arial"/>
                <a:sym typeface="Arial"/>
              </a:rPr>
              <a:t>:XX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; owl:onProperty </a:t>
            </a:r>
            <a:r>
              <a:rPr lang="en-IE" sz="1800">
                <a:solidFill>
                  <a:srgbClr val="0D5C00"/>
                </a:solidFill>
                <a:latin typeface="Arial"/>
                <a:ea typeface="Arial"/>
                <a:cs typeface="Arial"/>
                <a:sym typeface="Arial"/>
              </a:rPr>
              <a:t>:hasDNA 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 </a:t>
            </a: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ex:Carmela rdf:type :Female .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9" name="Google Shape;859;p51"/>
          <p:cNvCxnSpPr>
            <a:endCxn id="856" idx="2"/>
          </p:cNvCxnSpPr>
          <p:nvPr/>
        </p:nvCxnSpPr>
        <p:spPr>
          <a:xfrm flipH="1" rot="10800000">
            <a:off x="4852925" y="2037788"/>
            <a:ext cx="5607900" cy="12144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860" name="Google Shape;860;p51"/>
          <p:cNvSpPr txBox="1"/>
          <p:nvPr/>
        </p:nvSpPr>
        <p:spPr>
          <a:xfrm>
            <a:off x="6927900" y="912313"/>
            <a:ext cx="2520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:hasDNA</a:t>
            </a:r>
            <a:r>
              <a:rPr lang="en-IE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1"/>
          <p:cNvSpPr/>
          <p:nvPr/>
        </p:nvSpPr>
        <p:spPr>
          <a:xfrm>
            <a:off x="6737400" y="3072900"/>
            <a:ext cx="1027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117600"/>
                </a:solidFill>
                <a:latin typeface="Arial"/>
                <a:ea typeface="Arial"/>
                <a:cs typeface="Arial"/>
                <a:sym typeface="Arial"/>
              </a:rPr>
              <a:t>:hasDNA</a:t>
            </a:r>
            <a:endParaRPr sz="1800">
              <a:solidFill>
                <a:srgbClr val="117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2" name="Google Shape;862;p51"/>
          <p:cNvCxnSpPr/>
          <p:nvPr/>
        </p:nvCxnSpPr>
        <p:spPr>
          <a:xfrm rot="-5400000">
            <a:off x="4028338" y="2395888"/>
            <a:ext cx="627000" cy="6300"/>
          </a:xfrm>
          <a:prstGeom prst="bentConnector3">
            <a:avLst>
              <a:gd fmla="val 51649" name="adj1"/>
            </a:avLst>
          </a:prstGeom>
          <a:noFill/>
          <a:ln cap="flat" cmpd="sng" w="38100">
            <a:solidFill>
              <a:srgbClr val="1E467D"/>
            </a:solidFill>
            <a:prstDash val="dash"/>
            <a:miter lim="800000"/>
            <a:headEnd len="med" w="med" type="none"/>
            <a:tailEnd len="med" w="med" type="triangle"/>
          </a:ln>
        </p:spPr>
      </p:cxnSp>
      <p:sp>
        <p:nvSpPr>
          <p:cNvPr id="863" name="Google Shape;863;p51"/>
          <p:cNvSpPr/>
          <p:nvPr/>
        </p:nvSpPr>
        <p:spPr>
          <a:xfrm>
            <a:off x="3929113" y="2352175"/>
            <a:ext cx="974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800">
                <a:solidFill>
                  <a:srgbClr val="1E467D"/>
                </a:solidFill>
                <a:latin typeface="Arial"/>
                <a:ea typeface="Arial"/>
                <a:cs typeface="Arial"/>
                <a:sym typeface="Arial"/>
              </a:rPr>
              <a:t>rdf:type</a:t>
            </a:r>
            <a:endParaRPr i="1" sz="1800">
              <a:solidFill>
                <a:srgbClr val="1E46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e51f4db3db2de1e" id="864" name="Google Shape;86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0225" y="2712538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51"/>
          <p:cNvSpPr txBox="1"/>
          <p:nvPr/>
        </p:nvSpPr>
        <p:spPr>
          <a:xfrm>
            <a:off x="3640188" y="3765050"/>
            <a:ext cx="1332000" cy="288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ex:Carmela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1"/>
          <p:cNvSpPr txBox="1"/>
          <p:nvPr/>
        </p:nvSpPr>
        <p:spPr>
          <a:xfrm>
            <a:off x="5513438" y="388438"/>
            <a:ext cx="936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≡</a:t>
            </a:r>
            <a:endParaRPr/>
          </a:p>
        </p:txBody>
      </p:sp>
      <p:sp>
        <p:nvSpPr>
          <p:cNvPr id="867" name="Google Shape;867;p51"/>
          <p:cNvSpPr txBox="1"/>
          <p:nvPr/>
        </p:nvSpPr>
        <p:spPr>
          <a:xfrm>
            <a:off x="8680500" y="386850"/>
            <a:ext cx="12255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51"/>
          <p:cNvSpPr txBox="1"/>
          <p:nvPr/>
        </p:nvSpPr>
        <p:spPr>
          <a:xfrm>
            <a:off x="10966500" y="386850"/>
            <a:ext cx="12255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Cardinality</a:t>
            </a:r>
            <a:endParaRPr/>
          </a:p>
        </p:txBody>
      </p:sp>
      <p:sp>
        <p:nvSpPr>
          <p:cNvPr id="875" name="Google Shape;875;p5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IE" sz="272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 a class with a given number of values for a property:</a:t>
            </a:r>
            <a:endParaRPr sz="3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Clr>
                <a:srgbClr val="00B0F0"/>
              </a:buClr>
              <a:buSzPts val="2380"/>
              <a:buChar char="–"/>
            </a:pPr>
            <a:r>
              <a:rPr lang="en-IE" sz="238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Exact</a:t>
            </a:r>
            <a:r>
              <a:rPr lang="en-IE" sz="238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IE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:Person ⊑ = 2 (:hasParent)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906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</a:pPr>
            <a:r>
              <a:rPr lang="en-IE" sz="15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:Parent rdfs:subClassOf [ owl:cardinality 2 ; owl:onProperty :hasParent ] .</a:t>
            </a:r>
            <a:endParaRPr sz="153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Clr>
                <a:srgbClr val="00B0F0"/>
              </a:buClr>
              <a:buSzPts val="2380"/>
              <a:buChar char="–"/>
            </a:pPr>
            <a:r>
              <a:rPr lang="en-IE" sz="238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Max</a:t>
            </a:r>
            <a:r>
              <a:rPr lang="en-IE" sz="238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IE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:Monogamist ⊑ ≤ 1 (:currentSpouse)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</a:pPr>
            <a:r>
              <a:rPr lang="en-IE" sz="15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:Monogamist rdfs:subClassOf [ owl:maxCardinality 1 ; owl:onProperty :currentSpouse ]</a:t>
            </a:r>
            <a:r>
              <a:rPr lang="en-IE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76"/>
              </a:spcBef>
              <a:spcAft>
                <a:spcPts val="0"/>
              </a:spcAft>
              <a:buClr>
                <a:srgbClr val="00B0F0"/>
              </a:buClr>
              <a:buSzPts val="2380"/>
              <a:buChar char="–"/>
            </a:pPr>
            <a:r>
              <a:rPr lang="en-IE" sz="238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</a:t>
            </a:r>
            <a:r>
              <a:rPr lang="en-IE" sz="238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IE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:Parent ≡ </a:t>
            </a:r>
            <a:r>
              <a:rPr lang="en-IE" sz="204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≥</a:t>
            </a:r>
            <a:r>
              <a:rPr lang="en-IE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 (:hasChild)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906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</a:pPr>
            <a:r>
              <a:rPr lang="en-IE" sz="15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:Parent owl:equivalentClass [ owl:minCardinality 1 ; owl:onProperty :hasChild ] .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1850" y="1"/>
            <a:ext cx="12733862" cy="716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3750" y="1143001"/>
            <a:ext cx="1494473" cy="28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73751" y="3810000"/>
            <a:ext cx="1374457" cy="28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3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882" name="Google Shape;882;p53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Can you update your mobile phone modelling with any further axioms?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  <p:sp>
        <p:nvSpPr>
          <p:cNvPr id="889" name="Google Shape;889;p5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OWL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Many axioms.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Can always be solved (</a:t>
            </a:r>
            <a:r>
              <a:rPr b="1" lang="en-IE"/>
              <a:t>decidable</a:t>
            </a:r>
            <a:r>
              <a:rPr lang="en-IE"/>
              <a:t>) but not always easily (</a:t>
            </a:r>
            <a:r>
              <a:rPr b="1" lang="en-IE"/>
              <a:t>tractable</a:t>
            </a:r>
            <a:r>
              <a:rPr lang="en-IE"/>
              <a:t>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Does this make sense for web data?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 special family...</a:t>
            </a:r>
            <a:endParaRPr/>
          </a:p>
        </p:txBody>
      </p:sp>
      <p:pic>
        <p:nvPicPr>
          <p:cNvPr descr="Godfather002" id="268" name="Google Shape;2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9050" y="4883137"/>
            <a:ext cx="2700339" cy="1843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4px-Karleone-inside-1" id="269" name="Google Shape;26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200" y="1282687"/>
            <a:ext cx="889000" cy="1077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51f4db3db2de1e" id="270" name="Google Shape;27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7975" y="1282687"/>
            <a:ext cx="889000" cy="107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3963" y="3300400"/>
            <a:ext cx="889000" cy="10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57838" y="3300400"/>
            <a:ext cx="889000" cy="1077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ntino-sonny-corleone" id="273" name="Google Shape;27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8138" y="3300400"/>
            <a:ext cx="889000" cy="10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76300" y="5245087"/>
            <a:ext cx="889000" cy="107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35338" y="3300400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8"/>
          <p:cNvSpPr txBox="1"/>
          <p:nvPr/>
        </p:nvSpPr>
        <p:spPr>
          <a:xfrm>
            <a:off x="7297475" y="2362187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ex:Carmela</a:t>
            </a:r>
            <a:endParaRPr sz="1500">
              <a:solidFill>
                <a:srgbClr val="A000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5678225" y="2362187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ex:Vito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8"/>
          <p:cNvSpPr txBox="1"/>
          <p:nvPr/>
        </p:nvSpPr>
        <p:spPr>
          <a:xfrm>
            <a:off x="3589075" y="4378312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ex:Sonny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8"/>
          <p:cNvSpPr txBox="1"/>
          <p:nvPr/>
        </p:nvSpPr>
        <p:spPr>
          <a:xfrm>
            <a:off x="5281350" y="4378312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ex:Connie</a:t>
            </a:r>
            <a:endParaRPr sz="1500">
              <a:solidFill>
                <a:srgbClr val="A000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7476863" y="4378312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ex:Fredo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9494575" y="4378312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ex:Michael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8"/>
          <p:cNvSpPr txBox="1"/>
          <p:nvPr/>
        </p:nvSpPr>
        <p:spPr>
          <a:xfrm>
            <a:off x="2831838" y="6348400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ex:Vincent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574075" y="5314937"/>
            <a:ext cx="8890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8"/>
          <p:cNvSpPr txBox="1"/>
          <p:nvPr/>
        </p:nvSpPr>
        <p:spPr>
          <a:xfrm>
            <a:off x="10429613" y="6394437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ex:Mary</a:t>
            </a:r>
            <a:endParaRPr sz="1500">
              <a:solidFill>
                <a:srgbClr val="A000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18"/>
          <p:cNvCxnSpPr>
            <a:stCxn id="277" idx="2"/>
          </p:cNvCxnSpPr>
          <p:nvPr/>
        </p:nvCxnSpPr>
        <p:spPr>
          <a:xfrm rot="5400000">
            <a:off x="4883675" y="1893137"/>
            <a:ext cx="657300" cy="21192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6" name="Google Shape;286;p18"/>
          <p:cNvCxnSpPr>
            <a:stCxn id="276" idx="2"/>
          </p:cNvCxnSpPr>
          <p:nvPr/>
        </p:nvCxnSpPr>
        <p:spPr>
          <a:xfrm flipH="1" rot="-5400000">
            <a:off x="8676125" y="1839137"/>
            <a:ext cx="657300" cy="22272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7" name="Google Shape;287;p18"/>
          <p:cNvCxnSpPr>
            <a:stCxn id="276" idx="2"/>
          </p:cNvCxnSpPr>
          <p:nvPr/>
        </p:nvCxnSpPr>
        <p:spPr>
          <a:xfrm rot="5400000">
            <a:off x="6556775" y="1946987"/>
            <a:ext cx="657300" cy="20115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8" name="Google Shape;288;p18"/>
          <p:cNvCxnSpPr>
            <a:stCxn id="276" idx="2"/>
          </p:cNvCxnSpPr>
          <p:nvPr/>
        </p:nvCxnSpPr>
        <p:spPr>
          <a:xfrm flipH="1" rot="-5400000">
            <a:off x="7668125" y="2847137"/>
            <a:ext cx="657300" cy="21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9" name="Google Shape;289;p18"/>
          <p:cNvCxnSpPr>
            <a:stCxn id="278" idx="2"/>
          </p:cNvCxnSpPr>
          <p:nvPr/>
        </p:nvCxnSpPr>
        <p:spPr>
          <a:xfrm rot="5400000">
            <a:off x="3508825" y="4552162"/>
            <a:ext cx="585900" cy="7620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0" name="Google Shape;290;p18"/>
          <p:cNvCxnSpPr>
            <a:stCxn id="281" idx="2"/>
          </p:cNvCxnSpPr>
          <p:nvPr/>
        </p:nvCxnSpPr>
        <p:spPr>
          <a:xfrm flipH="1" rot="-5400000">
            <a:off x="10225675" y="4502812"/>
            <a:ext cx="655500" cy="9303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Open World Assumption</a:t>
            </a:r>
            <a:endParaRPr/>
          </a:p>
        </p:txBody>
      </p:sp>
      <p:pic>
        <p:nvPicPr>
          <p:cNvPr descr="154px-Karleone-inside-1" id="297" name="Google Shape;2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100" y="1719438"/>
            <a:ext cx="889000" cy="107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7263" y="4197426"/>
            <a:ext cx="889000" cy="10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1475" y="4197426"/>
            <a:ext cx="889000" cy="1077912"/>
          </a:xfrm>
          <a:prstGeom prst="rect">
            <a:avLst/>
          </a:prstGeom>
          <a:noFill/>
          <a:ln cap="flat" cmpd="sng" w="9525">
            <a:solidFill>
              <a:srgbClr val="953734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00" name="Google Shape;300;p19"/>
          <p:cNvSpPr txBox="1"/>
          <p:nvPr/>
        </p:nvSpPr>
        <p:spPr>
          <a:xfrm>
            <a:off x="5611125" y="2798938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ex:Vito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7160500" y="5275338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5373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ex:Fredo</a:t>
            </a:r>
            <a:endParaRPr i="1"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9"/>
          <p:cNvSpPr txBox="1"/>
          <p:nvPr/>
        </p:nvSpPr>
        <p:spPr>
          <a:xfrm>
            <a:off x="8817875" y="5275338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ex:Michael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19"/>
          <p:cNvCxnSpPr/>
          <p:nvPr/>
        </p:nvCxnSpPr>
        <p:spPr>
          <a:xfrm>
            <a:off x="6204849" y="3629153"/>
            <a:ext cx="3237000" cy="568200"/>
          </a:xfrm>
          <a:prstGeom prst="bentConnector3">
            <a:avLst>
              <a:gd fmla="val 10012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04" name="Google Shape;304;p19"/>
          <p:cNvCxnSpPr>
            <a:endCxn id="299" idx="0"/>
          </p:cNvCxnSpPr>
          <p:nvPr/>
        </p:nvCxnSpPr>
        <p:spPr>
          <a:xfrm>
            <a:off x="6597075" y="3629226"/>
            <a:ext cx="1188900" cy="5682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descr="santino-sonny-corleone" id="305" name="Google Shape;30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60871" y="4205750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9"/>
          <p:cNvSpPr txBox="1"/>
          <p:nvPr/>
        </p:nvSpPr>
        <p:spPr>
          <a:xfrm>
            <a:off x="5588900" y="5275338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ex:Sonny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19"/>
          <p:cNvCxnSpPr>
            <a:endCxn id="305" idx="0"/>
          </p:cNvCxnSpPr>
          <p:nvPr/>
        </p:nvCxnSpPr>
        <p:spPr>
          <a:xfrm flipH="1" rot="-5400000">
            <a:off x="5632671" y="3633050"/>
            <a:ext cx="1144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308" name="Google Shape;30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61600" y="4197422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2875342" y="5275334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ex:Connie</a:t>
            </a:r>
            <a:endParaRPr sz="1500">
              <a:solidFill>
                <a:srgbClr val="A000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19"/>
          <p:cNvCxnSpPr>
            <a:endCxn id="308" idx="0"/>
          </p:cNvCxnSpPr>
          <p:nvPr/>
        </p:nvCxnSpPr>
        <p:spPr>
          <a:xfrm flipH="1">
            <a:off x="3506100" y="3633422"/>
            <a:ext cx="2627400" cy="5640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11" name="Google Shape;311;p19"/>
          <p:cNvSpPr/>
          <p:nvPr/>
        </p:nvSpPr>
        <p:spPr>
          <a:xfrm>
            <a:off x="5712204" y="3449044"/>
            <a:ext cx="10932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:hasChild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2186729" y="1598609"/>
            <a:ext cx="3007500" cy="1200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many children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does Vito have according to this RDF?</a:t>
            </a:r>
            <a:endParaRPr/>
          </a:p>
        </p:txBody>
      </p:sp>
      <p:sp>
        <p:nvSpPr>
          <p:cNvPr id="313" name="Google Shape;313;p19"/>
          <p:cNvSpPr/>
          <p:nvPr/>
        </p:nvSpPr>
        <p:spPr>
          <a:xfrm>
            <a:off x="8755275" y="1888025"/>
            <a:ext cx="749700" cy="7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9"/>
          <p:cNvSpPr/>
          <p:nvPr/>
        </p:nvSpPr>
        <p:spPr>
          <a:xfrm>
            <a:off x="8535675" y="1758600"/>
            <a:ext cx="1188900" cy="9996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"/>
          <p:cNvSpPr/>
          <p:nvPr/>
        </p:nvSpPr>
        <p:spPr>
          <a:xfrm>
            <a:off x="9828875" y="2966950"/>
            <a:ext cx="1688700" cy="7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>
                <a:latin typeface="Calibri"/>
                <a:ea typeface="Calibri"/>
                <a:cs typeface="Calibri"/>
                <a:sym typeface="Calibri"/>
              </a:rPr>
              <a:t>At least 4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9"/>
          <p:cNvSpPr/>
          <p:nvPr/>
        </p:nvSpPr>
        <p:spPr>
          <a:xfrm>
            <a:off x="10078775" y="2846650"/>
            <a:ext cx="1188900" cy="9996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Open World Assumption</a:t>
            </a:r>
            <a:endParaRPr/>
          </a:p>
        </p:txBody>
      </p:sp>
      <p:sp>
        <p:nvSpPr>
          <p:cNvPr id="323" name="Google Shape;323;p20"/>
          <p:cNvSpPr/>
          <p:nvPr/>
        </p:nvSpPr>
        <p:spPr>
          <a:xfrm>
            <a:off x="1373475" y="1740975"/>
            <a:ext cx="4045200" cy="156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Nothing is false (or true) unless it is stated to be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0"/>
          <p:cNvSpPr/>
          <p:nvPr/>
        </p:nvSpPr>
        <p:spPr>
          <a:xfrm>
            <a:off x="6698075" y="2436500"/>
            <a:ext cx="4110900" cy="180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Opposite is ‘closed world assumption’ or ‘</a:t>
            </a:r>
            <a:r>
              <a:rPr b="1"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negation by failure</a:t>
            </a:r>
            <a: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"/>
          <p:cNvSpPr/>
          <p:nvPr/>
        </p:nvSpPr>
        <p:spPr>
          <a:xfrm>
            <a:off x="1714025" y="4112900"/>
            <a:ext cx="4297200" cy="1806300"/>
          </a:xfrm>
          <a:prstGeom prst="roundRect">
            <a:avLst>
              <a:gd fmla="val 16667" name="adj"/>
            </a:avLst>
          </a:prstGeom>
          <a:solidFill>
            <a:srgbClr val="39818D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are some advantages/disadvantages of the OWA?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No Unique Name Assumption</a:t>
            </a:r>
            <a:endParaRPr/>
          </a:p>
        </p:txBody>
      </p:sp>
      <p:pic>
        <p:nvPicPr>
          <p:cNvPr descr="154px-Karleone-inside-1" id="332" name="Google Shape;3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9900" y="2042163"/>
            <a:ext cx="889000" cy="107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5063" y="4520151"/>
            <a:ext cx="889000" cy="107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9275" y="4520151"/>
            <a:ext cx="889000" cy="1077912"/>
          </a:xfrm>
          <a:prstGeom prst="rect">
            <a:avLst/>
          </a:prstGeom>
          <a:noFill/>
          <a:ln cap="flat" cmpd="sng" w="9525">
            <a:solidFill>
              <a:srgbClr val="953734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35" name="Google Shape;335;p21"/>
          <p:cNvSpPr txBox="1"/>
          <p:nvPr/>
        </p:nvSpPr>
        <p:spPr>
          <a:xfrm>
            <a:off x="5238925" y="3121663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ex:Vito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6788300" y="5598063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5373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ex:Fredo</a:t>
            </a:r>
            <a:endParaRPr i="1"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8445675" y="5598063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ex:Michael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p21"/>
          <p:cNvCxnSpPr/>
          <p:nvPr/>
        </p:nvCxnSpPr>
        <p:spPr>
          <a:xfrm>
            <a:off x="5832649" y="3951878"/>
            <a:ext cx="3237000" cy="568200"/>
          </a:xfrm>
          <a:prstGeom prst="bentConnector3">
            <a:avLst>
              <a:gd fmla="val 10012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39" name="Google Shape;339;p21"/>
          <p:cNvCxnSpPr>
            <a:endCxn id="334" idx="0"/>
          </p:cNvCxnSpPr>
          <p:nvPr/>
        </p:nvCxnSpPr>
        <p:spPr>
          <a:xfrm>
            <a:off x="6224875" y="3951951"/>
            <a:ext cx="1188900" cy="5682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40" name="Google Shape;340;p21"/>
          <p:cNvSpPr txBox="1"/>
          <p:nvPr/>
        </p:nvSpPr>
        <p:spPr>
          <a:xfrm>
            <a:off x="6679605" y="1849977"/>
            <a:ext cx="381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IE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Vito has 4 children?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IE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Vito has at least 4 children?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</a:pPr>
            <a:r>
              <a:rPr lang="en-IE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Vito has at least one child!</a:t>
            </a:r>
            <a:endParaRPr/>
          </a:p>
        </p:txBody>
      </p:sp>
      <p:pic>
        <p:nvPicPr>
          <p:cNvPr descr="santino-sonny-corleone" id="341" name="Google Shape;34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8671" y="4528475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/>
        </p:nvSpPr>
        <p:spPr>
          <a:xfrm>
            <a:off x="5216700" y="5598063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ex:Sonny</a:t>
            </a:r>
            <a:endParaRPr sz="15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21"/>
          <p:cNvCxnSpPr>
            <a:endCxn id="341" idx="0"/>
          </p:cNvCxnSpPr>
          <p:nvPr/>
        </p:nvCxnSpPr>
        <p:spPr>
          <a:xfrm flipH="1" rot="-5400000">
            <a:off x="5260471" y="3955775"/>
            <a:ext cx="1144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344" name="Google Shape;34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89400" y="4520147"/>
            <a:ext cx="889000" cy="1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1"/>
          <p:cNvSpPr txBox="1"/>
          <p:nvPr/>
        </p:nvSpPr>
        <p:spPr>
          <a:xfrm>
            <a:off x="2503142" y="5598059"/>
            <a:ext cx="1187400" cy="2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solidFill>
                  <a:srgbClr val="A00078"/>
                </a:solidFill>
                <a:latin typeface="Arial"/>
                <a:ea typeface="Arial"/>
                <a:cs typeface="Arial"/>
                <a:sym typeface="Arial"/>
              </a:rPr>
              <a:t>ex:Connie</a:t>
            </a:r>
            <a:endParaRPr sz="1500">
              <a:solidFill>
                <a:srgbClr val="A000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21"/>
          <p:cNvCxnSpPr>
            <a:endCxn id="344" idx="0"/>
          </p:cNvCxnSpPr>
          <p:nvPr/>
        </p:nvCxnSpPr>
        <p:spPr>
          <a:xfrm flipH="1">
            <a:off x="3133900" y="3956147"/>
            <a:ext cx="2627400" cy="5640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47" name="Google Shape;347;p21"/>
          <p:cNvSpPr/>
          <p:nvPr/>
        </p:nvSpPr>
        <p:spPr>
          <a:xfrm>
            <a:off x="5340004" y="3771769"/>
            <a:ext cx="10932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:hasChild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 txBox="1"/>
          <p:nvPr/>
        </p:nvSpPr>
        <p:spPr>
          <a:xfrm>
            <a:off x="1814529" y="1921334"/>
            <a:ext cx="3007500" cy="1200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many children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does Vito have according to this RDF?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No Unique Name Assumption</a:t>
            </a:r>
            <a:endParaRPr/>
          </a:p>
        </p:txBody>
      </p:sp>
      <p:sp>
        <p:nvSpPr>
          <p:cNvPr id="355" name="Google Shape;355;p2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RDF(S) and OWL: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Take an Open World Assumption: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Anything not known is not assumed to be false, simply unknown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Without further information, Vito may have children that we don’t know about!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Do not take a Unique Name Assumption: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Two or more URIs may refer to the same thing!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Without further information, the URIs we know to be Vito’s children may refer to one thing in the real-world!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